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62" r:id="rId3"/>
    <p:sldId id="258" r:id="rId4"/>
    <p:sldId id="260" r:id="rId5"/>
    <p:sldId id="257" r:id="rId6"/>
    <p:sldId id="269" r:id="rId7"/>
    <p:sldId id="270" r:id="rId8"/>
    <p:sldId id="261" r:id="rId9"/>
    <p:sldId id="275" r:id="rId10"/>
    <p:sldId id="265" r:id="rId11"/>
    <p:sldId id="271" r:id="rId12"/>
    <p:sldId id="266" r:id="rId13"/>
    <p:sldId id="264" r:id="rId14"/>
    <p:sldId id="267" r:id="rId15"/>
    <p:sldId id="259" r:id="rId16"/>
    <p:sldId id="274" r:id="rId17"/>
    <p:sldId id="268" r:id="rId18"/>
    <p:sldId id="272" r:id="rId19"/>
    <p:sldId id="273" r:id="rId20"/>
    <p:sldId id="276"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394" autoAdjust="0"/>
  </p:normalViewPr>
  <p:slideViewPr>
    <p:cSldViewPr>
      <p:cViewPr varScale="1">
        <p:scale>
          <a:sx n="61" d="100"/>
          <a:sy n="61" d="100"/>
        </p:scale>
        <p:origin x="66" y="2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2468309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908901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631660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192852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3557382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301735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3409614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497036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3783572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741291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31344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3671695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878304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291449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3477775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EF2D55-B39C-400A-926D-962DBF07D2D8}" type="datetimeFigureOut">
              <a:rPr lang="en-US" smtClean="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55729-3C8A-4996-BC2F-C9B249F467DE}" type="slidenum">
              <a:rPr lang="en-US" smtClean="0"/>
              <a:t>‹#›</a:t>
            </a:fld>
            <a:endParaRPr lang="en-US" dirty="0"/>
          </a:p>
        </p:txBody>
      </p:sp>
    </p:spTree>
    <p:extLst>
      <p:ext uri="{BB962C8B-B14F-4D97-AF65-F5344CB8AC3E}">
        <p14:creationId xmlns:p14="http://schemas.microsoft.com/office/powerpoint/2010/main" val="1048314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3EF2D55-B39C-400A-926D-962DBF07D2D8}" type="datetimeFigureOut">
              <a:rPr lang="en-US" smtClean="0"/>
              <a:t>11/28/2018</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31055729-3C8A-4996-BC2F-C9B249F467DE}" type="slidenum">
              <a:rPr lang="en-US" smtClean="0"/>
              <a:t>‹#›</a:t>
            </a:fld>
            <a:endParaRPr lang="en-US" dirty="0"/>
          </a:p>
        </p:txBody>
      </p:sp>
    </p:spTree>
    <p:extLst>
      <p:ext uri="{BB962C8B-B14F-4D97-AF65-F5344CB8AC3E}">
        <p14:creationId xmlns:p14="http://schemas.microsoft.com/office/powerpoint/2010/main" val="74908887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nbc.com/2018/10/18/shipping-container-business-sg-blocks-changes-construction-industry.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munichre.com/topics-online/en/2017/07/&amp;#60;%20%20%20&amp;#60;https://home.kpmg.com/xx/en/home/insights/2016/09/global-construction-survey-building-a-technology-advantage.html&amp;#6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1142" y="1680201"/>
            <a:ext cx="2384359" cy="2367559"/>
          </a:xfrm>
        </p:spPr>
        <p:txBody>
          <a:bodyPr>
            <a:normAutofit/>
          </a:bodyPr>
          <a:lstStyle/>
          <a:p>
            <a:pPr>
              <a:lnSpc>
                <a:spcPct val="90000"/>
              </a:lnSpc>
            </a:pPr>
            <a:r>
              <a:rPr lang="en-US" sz="2600" b="1" dirty="0">
                <a:solidFill>
                  <a:schemeClr val="accent1">
                    <a:lumMod val="50000"/>
                  </a:schemeClr>
                </a:solidFill>
              </a:rPr>
              <a:t>Modular Construction Insurance Implications</a:t>
            </a:r>
          </a:p>
        </p:txBody>
      </p:sp>
      <p:pic>
        <p:nvPicPr>
          <p:cNvPr id="5" name="Picture 4">
            <a:extLst>
              <a:ext uri="{FF2B5EF4-FFF2-40B4-BE49-F238E27FC236}">
                <a16:creationId xmlns:a16="http://schemas.microsoft.com/office/drawing/2014/main" id="{FBF5C2CA-168C-4A37-A3C0-3D1A0A4201D8}"/>
              </a:ext>
            </a:extLst>
          </p:cNvPr>
          <p:cNvPicPr>
            <a:picLocks noChangeAspect="1"/>
          </p:cNvPicPr>
          <p:nvPr/>
        </p:nvPicPr>
        <p:blipFill rotWithShape="1">
          <a:blip r:embed="rId2">
            <a:extLst>
              <a:ext uri="{28A0092B-C50C-407E-A947-70E740481C1C}">
                <a14:useLocalDpi xmlns:a14="http://schemas.microsoft.com/office/drawing/2010/main" val="0"/>
              </a:ext>
            </a:extLst>
          </a:blip>
          <a:srcRect l="22299" r="20344" b="-1"/>
          <a:stretch/>
        </p:blipFill>
        <p:spPr>
          <a:xfrm>
            <a:off x="666452" y="1261330"/>
            <a:ext cx="3729909" cy="4335340"/>
          </a:xfrm>
          <a:prstGeom prst="rect">
            <a:avLst/>
          </a:prstGeom>
        </p:spPr>
      </p:pic>
    </p:spTree>
    <p:extLst>
      <p:ext uri="{BB962C8B-B14F-4D97-AF65-F5344CB8AC3E}">
        <p14:creationId xmlns:p14="http://schemas.microsoft.com/office/powerpoint/2010/main" val="317103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rPr>
              <a:t>Is this the future?</a:t>
            </a:r>
          </a:p>
        </p:txBody>
      </p:sp>
      <p:sp>
        <p:nvSpPr>
          <p:cNvPr id="3" name="Content Placeholder 2"/>
          <p:cNvSpPr>
            <a:spLocks noGrp="1"/>
          </p:cNvSpPr>
          <p:nvPr>
            <p:ph idx="1"/>
          </p:nvPr>
        </p:nvSpPr>
        <p:spPr>
          <a:xfrm>
            <a:off x="762000" y="1369083"/>
            <a:ext cx="7620000" cy="4525963"/>
          </a:xfrm>
        </p:spPr>
        <p:txBody>
          <a:bodyPr/>
          <a:lstStyle/>
          <a:p>
            <a:pPr marL="0" indent="0">
              <a:buNone/>
            </a:pPr>
            <a:r>
              <a:rPr lang="en-US" dirty="0">
                <a:hlinkClick r:id="rId2"/>
              </a:rPr>
              <a:t>How this shipping container business is attempting to flip the construction industry on its head</a:t>
            </a: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56FB3065-4602-4D5F-872C-C421BCB8864A}"/>
              </a:ext>
            </a:extLst>
          </p:cNvPr>
          <p:cNvSpPr txBox="1"/>
          <p:nvPr/>
        </p:nvSpPr>
        <p:spPr>
          <a:xfrm>
            <a:off x="4114800" y="2971800"/>
            <a:ext cx="3733800" cy="2209800"/>
          </a:xfrm>
          <a:prstGeom prst="rect">
            <a:avLst/>
          </a:prstGeom>
          <a:noFill/>
        </p:spPr>
        <p:txBody>
          <a:bodyPr wrap="square" rtlCol="0">
            <a:spAutoFit/>
          </a:bodyPr>
          <a:lstStyle/>
          <a:p>
            <a:endParaRPr lang="en-US" dirty="0"/>
          </a:p>
        </p:txBody>
      </p:sp>
      <p:pic>
        <p:nvPicPr>
          <p:cNvPr id="5" name="Picture 4">
            <a:extLst>
              <a:ext uri="{FF2B5EF4-FFF2-40B4-BE49-F238E27FC236}">
                <a16:creationId xmlns:a16="http://schemas.microsoft.com/office/drawing/2014/main" id="{46BFE3D3-85F3-453D-B2CC-2B97D982B690}"/>
              </a:ext>
            </a:extLst>
          </p:cNvPr>
          <p:cNvPicPr>
            <a:picLocks noChangeAspect="1"/>
          </p:cNvPicPr>
          <p:nvPr/>
        </p:nvPicPr>
        <p:blipFill>
          <a:blip r:embed="rId3"/>
          <a:stretch>
            <a:fillRect/>
          </a:stretch>
        </p:blipFill>
        <p:spPr>
          <a:xfrm>
            <a:off x="1269124" y="2278992"/>
            <a:ext cx="5715000" cy="3209925"/>
          </a:xfrm>
          <a:prstGeom prst="rect">
            <a:avLst/>
          </a:prstGeom>
        </p:spPr>
      </p:pic>
    </p:spTree>
    <p:extLst>
      <p:ext uri="{BB962C8B-B14F-4D97-AF65-F5344CB8AC3E}">
        <p14:creationId xmlns:p14="http://schemas.microsoft.com/office/powerpoint/2010/main" val="206281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914400"/>
          </a:xfrm>
        </p:spPr>
        <p:txBody>
          <a:bodyPr/>
          <a:lstStyle/>
          <a:p>
            <a:r>
              <a:rPr lang="en-US" dirty="0">
                <a:solidFill>
                  <a:schemeClr val="accent1">
                    <a:lumMod val="50000"/>
                  </a:schemeClr>
                </a:solidFill>
              </a:rPr>
              <a:t>What’s it all about</a:t>
            </a:r>
          </a:p>
        </p:txBody>
      </p:sp>
      <p:sp>
        <p:nvSpPr>
          <p:cNvPr id="3" name="Content Placeholder 2"/>
          <p:cNvSpPr>
            <a:spLocks noGrp="1"/>
          </p:cNvSpPr>
          <p:nvPr>
            <p:ph idx="1"/>
          </p:nvPr>
        </p:nvSpPr>
        <p:spPr>
          <a:xfrm>
            <a:off x="578068" y="1545021"/>
            <a:ext cx="6347714" cy="3880773"/>
          </a:xfrm>
        </p:spPr>
        <p:txBody>
          <a:bodyPr/>
          <a:lstStyle/>
          <a:p>
            <a:pPr marL="0" indent="0">
              <a:buNone/>
            </a:pPr>
            <a:r>
              <a:rPr lang="en-US" sz="2000" dirty="0"/>
              <a:t>Modular is not new by any means!</a:t>
            </a:r>
          </a:p>
          <a:p>
            <a:pPr marL="685800" lvl="1"/>
            <a:r>
              <a:rPr lang="en-US" sz="2000" dirty="0"/>
              <a:t>It’s been around since the beginning of the 20</a:t>
            </a:r>
            <a:r>
              <a:rPr lang="en-US" sz="2000" baseline="30000" dirty="0"/>
              <a:t>th</a:t>
            </a:r>
            <a:r>
              <a:rPr lang="en-US" sz="2000" dirty="0"/>
              <a:t> Century.</a:t>
            </a:r>
          </a:p>
          <a:p>
            <a:pPr marL="685800" lvl="1"/>
            <a:r>
              <a:rPr lang="en-US" sz="2000" dirty="0"/>
              <a:t>It became popular mid-century with housing developments, nursing homes and military base construction.  </a:t>
            </a:r>
          </a:p>
          <a:p>
            <a:pPr marL="685800" lvl="1"/>
            <a:r>
              <a:rPr lang="en-US" sz="2000" dirty="0"/>
              <a:t>The Carter recession in the late 70’s saw it crash.</a:t>
            </a:r>
          </a:p>
          <a:p>
            <a:pPr marL="685800" lvl="1"/>
            <a:r>
              <a:rPr lang="en-US" sz="2000" dirty="0"/>
              <a:t>National Homes Construction and V Jobst</a:t>
            </a:r>
          </a:p>
          <a:p>
            <a:endParaRPr lang="en-US" dirty="0"/>
          </a:p>
        </p:txBody>
      </p:sp>
    </p:spTree>
    <p:extLst>
      <p:ext uri="{BB962C8B-B14F-4D97-AF65-F5344CB8AC3E}">
        <p14:creationId xmlns:p14="http://schemas.microsoft.com/office/powerpoint/2010/main" val="612836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609600"/>
            <a:ext cx="6447501" cy="1320800"/>
          </a:xfrm>
        </p:spPr>
        <p:txBody>
          <a:bodyPr anchor="t">
            <a:normAutofit/>
          </a:bodyPr>
          <a:lstStyle/>
          <a:p>
            <a:r>
              <a:rPr lang="en-US" dirty="0">
                <a:solidFill>
                  <a:schemeClr val="accent1">
                    <a:lumMod val="50000"/>
                  </a:schemeClr>
                </a:solidFill>
              </a:rPr>
              <a:t>Why hasn't it grown</a:t>
            </a:r>
          </a:p>
        </p:txBody>
      </p:sp>
      <p:pic>
        <p:nvPicPr>
          <p:cNvPr id="5" name="Graphic 4" descr="Confused Face with No Fill">
            <a:extLst>
              <a:ext uri="{FF2B5EF4-FFF2-40B4-BE49-F238E27FC236}">
                <a16:creationId xmlns:a16="http://schemas.microsoft.com/office/drawing/2014/main" id="{9BA20B26-ACD9-4C6C-A251-EC219D238A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105" y="2159331"/>
            <a:ext cx="2186980" cy="2186980"/>
          </a:xfrm>
          <a:prstGeom prst="rect">
            <a:avLst/>
          </a:prstGeom>
        </p:spPr>
      </p:pic>
      <p:sp>
        <p:nvSpPr>
          <p:cNvPr id="3" name="Content Placeholder 2"/>
          <p:cNvSpPr>
            <a:spLocks noGrp="1"/>
          </p:cNvSpPr>
          <p:nvPr>
            <p:ph idx="1"/>
          </p:nvPr>
        </p:nvSpPr>
        <p:spPr>
          <a:xfrm>
            <a:off x="3047370" y="2160589"/>
            <a:ext cx="3905879" cy="3880773"/>
          </a:xfrm>
        </p:spPr>
        <p:txBody>
          <a:bodyPr>
            <a:normAutofit/>
          </a:bodyPr>
          <a:lstStyle/>
          <a:p>
            <a:r>
              <a:rPr lang="en-US"/>
              <a:t>It’s different</a:t>
            </a:r>
          </a:p>
          <a:p>
            <a:r>
              <a:rPr lang="en-US"/>
              <a:t>Trailer park mentality – substandard </a:t>
            </a:r>
          </a:p>
          <a:p>
            <a:r>
              <a:rPr lang="en-US"/>
              <a:t>Union opposition</a:t>
            </a:r>
          </a:p>
          <a:p>
            <a:r>
              <a:rPr lang="en-US"/>
              <a:t>Local union jurisdiction and work rules</a:t>
            </a:r>
          </a:p>
          <a:p>
            <a:r>
              <a:rPr lang="en-US"/>
              <a:t>Building codes</a:t>
            </a:r>
          </a:p>
          <a:p>
            <a:endParaRPr lang="en-US" dirty="0"/>
          </a:p>
          <a:p>
            <a:endParaRPr lang="en-US" dirty="0"/>
          </a:p>
          <a:p>
            <a:endParaRPr lang="en-US" dirty="0"/>
          </a:p>
        </p:txBody>
      </p:sp>
    </p:spTree>
    <p:extLst>
      <p:ext uri="{BB962C8B-B14F-4D97-AF65-F5344CB8AC3E}">
        <p14:creationId xmlns:p14="http://schemas.microsoft.com/office/powerpoint/2010/main" val="198671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rPr>
              <a:t>Construction Industry</a:t>
            </a:r>
          </a:p>
        </p:txBody>
      </p:sp>
      <p:sp>
        <p:nvSpPr>
          <p:cNvPr id="3" name="Content Placeholder 2"/>
          <p:cNvSpPr>
            <a:spLocks noGrp="1"/>
          </p:cNvSpPr>
          <p:nvPr>
            <p:ph idx="1"/>
          </p:nvPr>
        </p:nvSpPr>
        <p:spPr>
          <a:xfrm>
            <a:off x="614854" y="1676400"/>
            <a:ext cx="6347714" cy="3880773"/>
          </a:xfrm>
        </p:spPr>
        <p:txBody>
          <a:bodyPr>
            <a:normAutofit/>
          </a:bodyPr>
          <a:lstStyle/>
          <a:p>
            <a:pPr marL="0" indent="0">
              <a:buNone/>
            </a:pPr>
            <a:r>
              <a:rPr lang="en-US" dirty="0"/>
              <a:t>As compelling as the advantages of digitalization are, adoption in the construction industry is </a:t>
            </a:r>
            <a:r>
              <a:rPr lang="en-US" i="1" dirty="0"/>
              <a:t>slow</a:t>
            </a:r>
            <a:r>
              <a:rPr lang="en-US" dirty="0"/>
              <a:t>. </a:t>
            </a:r>
          </a:p>
          <a:p>
            <a:pPr marL="0" indent="0">
              <a:buNone/>
            </a:pPr>
            <a:r>
              <a:rPr lang="en-US" dirty="0"/>
              <a:t>For example, usage of robotics and automated systems, technologies with well-established effectiveness in other industries like manufacturing, remains at around 30 percent according to the recent study </a:t>
            </a:r>
            <a:r>
              <a:rPr lang="en-US" dirty="0">
                <a:hlinkClick r:id="rId2"/>
              </a:rPr>
              <a:t>Global-Construction-Survey 2016</a:t>
            </a:r>
            <a:r>
              <a:rPr lang="en-US" dirty="0"/>
              <a:t> of global audit, tax and advisory service provider KPMG. </a:t>
            </a:r>
          </a:p>
        </p:txBody>
      </p:sp>
    </p:spTree>
    <p:extLst>
      <p:ext uri="{BB962C8B-B14F-4D97-AF65-F5344CB8AC3E}">
        <p14:creationId xmlns:p14="http://schemas.microsoft.com/office/powerpoint/2010/main" val="2535776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rPr>
              <a:t>Some advantages of Modular</a:t>
            </a:r>
          </a:p>
        </p:txBody>
      </p:sp>
      <p:sp>
        <p:nvSpPr>
          <p:cNvPr id="3" name="Content Placeholder 2"/>
          <p:cNvSpPr>
            <a:spLocks noGrp="1"/>
          </p:cNvSpPr>
          <p:nvPr>
            <p:ph idx="1"/>
          </p:nvPr>
        </p:nvSpPr>
        <p:spPr>
          <a:xfrm>
            <a:off x="591205" y="1488613"/>
            <a:ext cx="6347714" cy="4912187"/>
          </a:xfrm>
        </p:spPr>
        <p:txBody>
          <a:bodyPr>
            <a:normAutofit fontScale="92500" lnSpcReduction="10000"/>
          </a:bodyPr>
          <a:lstStyle/>
          <a:p>
            <a:r>
              <a:rPr lang="en-US" sz="2200" dirty="0"/>
              <a:t>Jacobs continuously trains its construction professionals to help reduce risk. </a:t>
            </a:r>
            <a:r>
              <a:rPr lang="en-US" dirty="0">
                <a:solidFill>
                  <a:schemeClr val="accent1">
                    <a:lumMod val="50000"/>
                  </a:schemeClr>
                </a:solidFill>
              </a:rPr>
              <a:t>Most of our work is performed at or near grade from the ground, ladders, or man lifts. We separate modules on the shop floor to minimize the need for craft to work “on top” of one another and also safely work on all “faces” of a module in parallel.</a:t>
            </a:r>
          </a:p>
          <a:p>
            <a:r>
              <a:rPr lang="en-US" sz="2200" dirty="0"/>
              <a:t>Performing work indoors reduces the potential of slips and falls on wet and/or icy surfaces </a:t>
            </a:r>
            <a:r>
              <a:rPr lang="en-US" dirty="0">
                <a:solidFill>
                  <a:schemeClr val="accent1">
                    <a:lumMod val="50000"/>
                  </a:schemeClr>
                </a:solidFill>
              </a:rPr>
              <a:t>and shifting labor hours from site to our shop environment minimizes the potential of spills, fires, and vehicle accidents – in addition to helping avoid unnecessary congestion on site.</a:t>
            </a:r>
          </a:p>
          <a:p>
            <a:r>
              <a:rPr lang="en-US" dirty="0"/>
              <a:t>Jacobs' Charleston, South Carolina, U.S. facility maintains OSHA STAR VPP status, </a:t>
            </a:r>
            <a:r>
              <a:rPr lang="en-US" dirty="0">
                <a:solidFill>
                  <a:schemeClr val="accent1">
                    <a:lumMod val="50000"/>
                  </a:schemeClr>
                </a:solidFill>
              </a:rPr>
              <a:t>which means our injury and illness rates are well below National Bureau of Labor statistic averages and we implement effective safety and health management systems.</a:t>
            </a:r>
          </a:p>
          <a:p>
            <a:pPr marL="0" indent="0">
              <a:buNone/>
            </a:pPr>
            <a:endParaRPr lang="en-US" dirty="0">
              <a:solidFill>
                <a:srgbClr val="FF0000"/>
              </a:solidFill>
            </a:endParaRPr>
          </a:p>
        </p:txBody>
      </p:sp>
    </p:spTree>
    <p:extLst>
      <p:ext uri="{BB962C8B-B14F-4D97-AF65-F5344CB8AC3E}">
        <p14:creationId xmlns:p14="http://schemas.microsoft.com/office/powerpoint/2010/main" val="951492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a:solidFill>
                  <a:schemeClr val="accent1">
                    <a:lumMod val="50000"/>
                  </a:schemeClr>
                </a:solidFill>
              </a:rPr>
              <a:t>More advantages</a:t>
            </a:r>
          </a:p>
        </p:txBody>
      </p:sp>
      <p:sp>
        <p:nvSpPr>
          <p:cNvPr id="3" name="Rectangle 2"/>
          <p:cNvSpPr/>
          <p:nvPr/>
        </p:nvSpPr>
        <p:spPr>
          <a:xfrm>
            <a:off x="457200" y="1302024"/>
            <a:ext cx="6019800" cy="3693319"/>
          </a:xfrm>
          <a:prstGeom prst="rect">
            <a:avLst/>
          </a:prstGeom>
        </p:spPr>
        <p:txBody>
          <a:bodyPr wrap="square">
            <a:spAutoFit/>
          </a:bodyPr>
          <a:lstStyle/>
          <a:p>
            <a:r>
              <a:rPr lang="en-US" dirty="0"/>
              <a:t>Future trends will further increase the transformational impact of off-site construction. </a:t>
            </a:r>
          </a:p>
          <a:p>
            <a:pPr marL="285750" indent="-285750">
              <a:buFont typeface="Arial" panose="020B0604020202020204" pitchFamily="34" charset="0"/>
              <a:buChar char="•"/>
            </a:pPr>
            <a:r>
              <a:rPr lang="en-US" dirty="0"/>
              <a:t>BIM files will connect directly with robotized prefabrication plants producing modules. </a:t>
            </a:r>
          </a:p>
          <a:p>
            <a:pPr marL="285750" indent="-285750">
              <a:buFont typeface="Arial" panose="020B0604020202020204" pitchFamily="34" charset="0"/>
              <a:buChar char="•"/>
            </a:pPr>
            <a:r>
              <a:rPr lang="en-US" dirty="0"/>
              <a:t>Modules can be fitted with electronic “chips” costing less than a dollar and connected to BIM via the IoT. </a:t>
            </a:r>
          </a:p>
          <a:p>
            <a:br>
              <a:rPr lang="en-US" dirty="0"/>
            </a:br>
            <a:r>
              <a:rPr lang="en-US" dirty="0"/>
              <a:t>This allows these components to be delivered and installed correctly (alerting site managers when being installed incorrectly), increasing efficiency and reducing costly rectification rates and building maintenance costs.</a:t>
            </a:r>
          </a:p>
          <a:p>
            <a:endParaRPr lang="en-US" dirty="0"/>
          </a:p>
        </p:txBody>
      </p:sp>
    </p:spTree>
    <p:extLst>
      <p:ext uri="{BB962C8B-B14F-4D97-AF65-F5344CB8AC3E}">
        <p14:creationId xmlns:p14="http://schemas.microsoft.com/office/powerpoint/2010/main" val="1268777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705601" cy="990600"/>
          </a:xfrm>
        </p:spPr>
        <p:txBody>
          <a:bodyPr>
            <a:normAutofit/>
          </a:bodyPr>
          <a:lstStyle/>
          <a:p>
            <a:r>
              <a:rPr lang="en-US" dirty="0">
                <a:solidFill>
                  <a:schemeClr val="accent1">
                    <a:lumMod val="50000"/>
                  </a:schemeClr>
                </a:solidFill>
              </a:rPr>
              <a:t>Issues in modular construction</a:t>
            </a:r>
          </a:p>
        </p:txBody>
      </p:sp>
      <p:sp>
        <p:nvSpPr>
          <p:cNvPr id="3" name="Content Placeholder 2"/>
          <p:cNvSpPr>
            <a:spLocks noGrp="1"/>
          </p:cNvSpPr>
          <p:nvPr>
            <p:ph idx="1"/>
          </p:nvPr>
        </p:nvSpPr>
        <p:spPr>
          <a:xfrm>
            <a:off x="609599" y="1600200"/>
            <a:ext cx="6347714" cy="3880773"/>
          </a:xfrm>
        </p:spPr>
        <p:txBody>
          <a:bodyPr/>
          <a:lstStyle/>
          <a:p>
            <a:r>
              <a:rPr lang="en-US" dirty="0"/>
              <a:t>Is the modular producer a sub or supplier?</a:t>
            </a:r>
          </a:p>
          <a:p>
            <a:r>
              <a:rPr lang="en-US" dirty="0"/>
              <a:t>Contractors are increasingly requiring suppliers to purchase product recall insurance.</a:t>
            </a:r>
          </a:p>
          <a:p>
            <a:r>
              <a:rPr lang="en-US" dirty="0"/>
              <a:t>Who is at risk while unit at factory or transit?</a:t>
            </a:r>
          </a:p>
          <a:p>
            <a:r>
              <a:rPr lang="en-US" dirty="0"/>
              <a:t>How do you schedule and who is responsible for delay?  What if manufacturer defaults?</a:t>
            </a:r>
          </a:p>
          <a:p>
            <a:r>
              <a:rPr lang="en-US" dirty="0"/>
              <a:t>Will there be a warrantee and who will provide it?</a:t>
            </a:r>
          </a:p>
        </p:txBody>
      </p:sp>
    </p:spTree>
    <p:extLst>
      <p:ext uri="{BB962C8B-B14F-4D97-AF65-F5344CB8AC3E}">
        <p14:creationId xmlns:p14="http://schemas.microsoft.com/office/powerpoint/2010/main" val="4053009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914400"/>
          </a:xfrm>
        </p:spPr>
        <p:txBody>
          <a:bodyPr/>
          <a:lstStyle/>
          <a:p>
            <a:r>
              <a:rPr lang="en-US" dirty="0">
                <a:solidFill>
                  <a:schemeClr val="accent1">
                    <a:lumMod val="50000"/>
                  </a:schemeClr>
                </a:solidFill>
              </a:rPr>
              <a:t>Legal issues</a:t>
            </a:r>
          </a:p>
        </p:txBody>
      </p:sp>
      <p:sp>
        <p:nvSpPr>
          <p:cNvPr id="3" name="Content Placeholder 2"/>
          <p:cNvSpPr>
            <a:spLocks noGrp="1"/>
          </p:cNvSpPr>
          <p:nvPr>
            <p:ph idx="1"/>
          </p:nvPr>
        </p:nvSpPr>
        <p:spPr>
          <a:xfrm>
            <a:off x="609599" y="1676401"/>
            <a:ext cx="6347714" cy="2667000"/>
          </a:xfrm>
        </p:spPr>
        <p:txBody>
          <a:bodyPr>
            <a:normAutofit/>
          </a:bodyPr>
          <a:lstStyle/>
          <a:p>
            <a:pPr marL="0" indent="0">
              <a:buNone/>
            </a:pPr>
            <a:r>
              <a:rPr lang="en-US" sz="2000" dirty="0"/>
              <a:t>If the provision of goods is the predominant factor, then the party to the contract is a manufacturer under the contract, and the UCC applies. </a:t>
            </a:r>
          </a:p>
          <a:p>
            <a:pPr marL="0" indent="0">
              <a:buNone/>
            </a:pPr>
            <a:endParaRPr lang="en-US" sz="2000" dirty="0"/>
          </a:p>
          <a:p>
            <a:pPr marL="0" indent="0">
              <a:buNone/>
            </a:pPr>
            <a:r>
              <a:rPr lang="en-US" sz="2000" dirty="0"/>
              <a:t>If the provision of services is the predominant factor under the contract, then the party to the contract is a subcontractor</a:t>
            </a:r>
          </a:p>
        </p:txBody>
      </p:sp>
    </p:spTree>
    <p:extLst>
      <p:ext uri="{BB962C8B-B14F-4D97-AF65-F5344CB8AC3E}">
        <p14:creationId xmlns:p14="http://schemas.microsoft.com/office/powerpoint/2010/main" val="983080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normAutofit/>
          </a:bodyPr>
          <a:lstStyle/>
          <a:p>
            <a:r>
              <a:rPr lang="en-US" dirty="0">
                <a:solidFill>
                  <a:schemeClr val="accent1">
                    <a:lumMod val="50000"/>
                  </a:schemeClr>
                </a:solidFill>
              </a:rPr>
              <a:t>Property Coverage</a:t>
            </a:r>
          </a:p>
        </p:txBody>
      </p:sp>
      <p:sp>
        <p:nvSpPr>
          <p:cNvPr id="3" name="Content Placeholder 2"/>
          <p:cNvSpPr>
            <a:spLocks noGrp="1"/>
          </p:cNvSpPr>
          <p:nvPr>
            <p:ph idx="1"/>
          </p:nvPr>
        </p:nvSpPr>
        <p:spPr>
          <a:xfrm>
            <a:off x="609598" y="1676401"/>
            <a:ext cx="6347714" cy="2667000"/>
          </a:xfrm>
        </p:spPr>
        <p:txBody>
          <a:bodyPr/>
          <a:lstStyle/>
          <a:p>
            <a:r>
              <a:rPr lang="en-US" dirty="0"/>
              <a:t>Builders Risk – Off site and in transit coverage</a:t>
            </a:r>
          </a:p>
          <a:p>
            <a:r>
              <a:rPr lang="en-US" dirty="0"/>
              <a:t>Aggregate limit – multiple modules</a:t>
            </a:r>
          </a:p>
          <a:p>
            <a:r>
              <a:rPr lang="en-US" dirty="0"/>
              <a:t>Who covers work on the factory floor or storage?</a:t>
            </a:r>
          </a:p>
          <a:p>
            <a:r>
              <a:rPr lang="en-US" dirty="0"/>
              <a:t>Soft costs for delay?</a:t>
            </a:r>
          </a:p>
          <a:p>
            <a:r>
              <a:rPr lang="en-US" dirty="0"/>
              <a:t>What if the supply chain breaks?</a:t>
            </a:r>
          </a:p>
          <a:p>
            <a:r>
              <a:rPr lang="en-US" dirty="0"/>
              <a:t>Installation floater – just like pre-cast</a:t>
            </a:r>
          </a:p>
          <a:p>
            <a:endParaRPr lang="en-US" dirty="0"/>
          </a:p>
        </p:txBody>
      </p:sp>
    </p:spTree>
    <p:extLst>
      <p:ext uri="{BB962C8B-B14F-4D97-AF65-F5344CB8AC3E}">
        <p14:creationId xmlns:p14="http://schemas.microsoft.com/office/powerpoint/2010/main" val="40297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990600"/>
          </a:xfrm>
        </p:spPr>
        <p:txBody>
          <a:bodyPr/>
          <a:lstStyle/>
          <a:p>
            <a:r>
              <a:rPr lang="en-US" dirty="0">
                <a:solidFill>
                  <a:schemeClr val="accent1">
                    <a:lumMod val="50000"/>
                  </a:schemeClr>
                </a:solidFill>
              </a:rPr>
              <a:t>Property </a:t>
            </a:r>
          </a:p>
        </p:txBody>
      </p:sp>
      <p:sp>
        <p:nvSpPr>
          <p:cNvPr id="3" name="Content Placeholder 2"/>
          <p:cNvSpPr>
            <a:spLocks noGrp="1"/>
          </p:cNvSpPr>
          <p:nvPr>
            <p:ph idx="1"/>
          </p:nvPr>
        </p:nvSpPr>
        <p:spPr>
          <a:xfrm>
            <a:off x="596460" y="1600200"/>
            <a:ext cx="6347714" cy="3880773"/>
          </a:xfrm>
        </p:spPr>
        <p:txBody>
          <a:bodyPr/>
          <a:lstStyle/>
          <a:p>
            <a:r>
              <a:rPr lang="en-US" sz="2000" dirty="0"/>
              <a:t>Is there enough insurance coverage at the facility to cover a total loss of all units in the event of a fire, natural disaster or other unforeseen event?</a:t>
            </a:r>
          </a:p>
          <a:p>
            <a:r>
              <a:rPr lang="en-US" sz="2000" dirty="0"/>
              <a:t>Does the manufacturer have the ability to separate the units from various jobs and identify which units and building parts belong to which project?</a:t>
            </a:r>
            <a:r>
              <a:rPr lang="en-US" dirty="0"/>
              <a:t> </a:t>
            </a:r>
          </a:p>
          <a:p>
            <a:endParaRPr lang="en-US" dirty="0"/>
          </a:p>
        </p:txBody>
      </p:sp>
    </p:spTree>
    <p:extLst>
      <p:ext uri="{BB962C8B-B14F-4D97-AF65-F5344CB8AC3E}">
        <p14:creationId xmlns:p14="http://schemas.microsoft.com/office/powerpoint/2010/main" val="2869375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rPr>
              <a:t>Professional Liability</a:t>
            </a:r>
          </a:p>
        </p:txBody>
      </p:sp>
      <p:sp>
        <p:nvSpPr>
          <p:cNvPr id="3" name="Content Placeholder 2"/>
          <p:cNvSpPr>
            <a:spLocks noGrp="1"/>
          </p:cNvSpPr>
          <p:nvPr>
            <p:ph idx="1"/>
          </p:nvPr>
        </p:nvSpPr>
        <p:spPr>
          <a:xfrm>
            <a:off x="609599" y="1752600"/>
            <a:ext cx="6347714" cy="4288763"/>
          </a:xfrm>
        </p:spPr>
        <p:txBody>
          <a:bodyPr/>
          <a:lstStyle/>
          <a:p>
            <a:r>
              <a:rPr lang="en-US" sz="2000" dirty="0"/>
              <a:t>Who designed what?  </a:t>
            </a:r>
          </a:p>
          <a:p>
            <a:r>
              <a:rPr lang="en-US" sz="2000" dirty="0"/>
              <a:t>Do the modules support the structure or is there a separate support frame?</a:t>
            </a:r>
          </a:p>
          <a:p>
            <a:r>
              <a:rPr lang="en-US" sz="2000" dirty="0"/>
              <a:t>Is a project specific placement the answer?</a:t>
            </a:r>
          </a:p>
          <a:p>
            <a:r>
              <a:rPr lang="en-US" sz="2000" dirty="0"/>
              <a:t>Then how do we define the project “site”</a:t>
            </a:r>
          </a:p>
          <a:p>
            <a:r>
              <a:rPr lang="en-US" sz="2000" dirty="0"/>
              <a:t>Does Means and Methods apply?</a:t>
            </a:r>
          </a:p>
          <a:p>
            <a:r>
              <a:rPr lang="en-US" sz="2000" dirty="0"/>
              <a:t>Products Exclusion • Customized / Engineered Products </a:t>
            </a:r>
          </a:p>
          <a:p>
            <a:endParaRPr lang="en-US" dirty="0"/>
          </a:p>
        </p:txBody>
      </p:sp>
    </p:spTree>
    <p:extLst>
      <p:ext uri="{BB962C8B-B14F-4D97-AF65-F5344CB8AC3E}">
        <p14:creationId xmlns:p14="http://schemas.microsoft.com/office/powerpoint/2010/main" val="2896763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066800"/>
          </a:xfrm>
        </p:spPr>
        <p:txBody>
          <a:bodyPr/>
          <a:lstStyle/>
          <a:p>
            <a:r>
              <a:rPr lang="en-US" dirty="0">
                <a:solidFill>
                  <a:schemeClr val="accent1">
                    <a:lumMod val="50000"/>
                  </a:schemeClr>
                </a:solidFill>
              </a:rPr>
              <a:t>Work Comp</a:t>
            </a:r>
          </a:p>
        </p:txBody>
      </p:sp>
      <p:sp>
        <p:nvSpPr>
          <p:cNvPr id="3" name="Content Placeholder 2"/>
          <p:cNvSpPr>
            <a:spLocks noGrp="1"/>
          </p:cNvSpPr>
          <p:nvPr>
            <p:ph idx="1"/>
          </p:nvPr>
        </p:nvSpPr>
        <p:spPr>
          <a:xfrm>
            <a:off x="609599" y="1650125"/>
            <a:ext cx="6347714" cy="3226676"/>
          </a:xfrm>
        </p:spPr>
        <p:txBody>
          <a:bodyPr/>
          <a:lstStyle/>
          <a:p>
            <a:r>
              <a:rPr lang="en-US" sz="2000" dirty="0"/>
              <a:t>Manufactured, Mobil or Prefabricated Home Manufacturing – Shop Work – All Operations &amp; Drivers  2797</a:t>
            </a:r>
          </a:p>
          <a:p>
            <a:r>
              <a:rPr lang="en-US" sz="2000" dirty="0"/>
              <a:t>Manufactured, Mobil or Prefabricated Home Setup, Hookup or Installation at Job Site 2799</a:t>
            </a:r>
          </a:p>
          <a:p>
            <a:r>
              <a:rPr lang="en-US" sz="2000" dirty="0"/>
              <a:t>This must include site work – not just drop off.  Drop shipping should be assigned to appropriate trucking code.</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567132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rPr>
              <a:t>General Liability</a:t>
            </a:r>
          </a:p>
        </p:txBody>
      </p:sp>
      <p:sp>
        <p:nvSpPr>
          <p:cNvPr id="3" name="Content Placeholder 2"/>
          <p:cNvSpPr>
            <a:spLocks noGrp="1"/>
          </p:cNvSpPr>
          <p:nvPr>
            <p:ph idx="1"/>
          </p:nvPr>
        </p:nvSpPr>
        <p:spPr/>
        <p:txBody>
          <a:bodyPr/>
          <a:lstStyle/>
          <a:p>
            <a:r>
              <a:rPr lang="en-US" sz="2000" dirty="0"/>
              <a:t>Is it a “product” or is it a “completed operation”?</a:t>
            </a:r>
          </a:p>
          <a:p>
            <a:r>
              <a:rPr lang="en-US" sz="2000" dirty="0"/>
              <a:t>Do we need both competed ops and vendors?</a:t>
            </a:r>
          </a:p>
          <a:p>
            <a:r>
              <a:rPr lang="en-US" sz="2000" dirty="0"/>
              <a:t>Where and when did it “occur”?</a:t>
            </a:r>
          </a:p>
          <a:p>
            <a:endParaRPr lang="en-US" dirty="0"/>
          </a:p>
          <a:p>
            <a:endParaRPr lang="en-US" dirty="0"/>
          </a:p>
          <a:p>
            <a:endParaRPr lang="en-US" dirty="0"/>
          </a:p>
        </p:txBody>
      </p:sp>
    </p:spTree>
    <p:extLst>
      <p:ext uri="{BB962C8B-B14F-4D97-AF65-F5344CB8AC3E}">
        <p14:creationId xmlns:p14="http://schemas.microsoft.com/office/powerpoint/2010/main" val="3932976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lstStyle/>
          <a:p>
            <a:r>
              <a:rPr lang="en-US" dirty="0">
                <a:solidFill>
                  <a:schemeClr val="accent1">
                    <a:lumMod val="50000"/>
                  </a:schemeClr>
                </a:solidFill>
              </a:rPr>
              <a:t>Illinois Products Liability</a:t>
            </a:r>
          </a:p>
        </p:txBody>
      </p:sp>
      <p:sp>
        <p:nvSpPr>
          <p:cNvPr id="3" name="Content Placeholder 2"/>
          <p:cNvSpPr>
            <a:spLocks noGrp="1"/>
          </p:cNvSpPr>
          <p:nvPr>
            <p:ph idx="1"/>
          </p:nvPr>
        </p:nvSpPr>
        <p:spPr>
          <a:xfrm>
            <a:off x="609598" y="1488613"/>
            <a:ext cx="6347714" cy="4531187"/>
          </a:xfrm>
        </p:spPr>
        <p:txBody>
          <a:bodyPr>
            <a:normAutofit/>
          </a:bodyPr>
          <a:lstStyle/>
          <a:p>
            <a:pPr marL="0" indent="0">
              <a:buNone/>
            </a:pPr>
            <a:r>
              <a:rPr lang="en-US" dirty="0"/>
              <a:t>"This is not a case where defective construction created a hazard that resulted in a member of the plaintiff's family being struck by a falling brick from the chimney. </a:t>
            </a:r>
          </a:p>
          <a:p>
            <a:pPr marL="0" indent="0">
              <a:buNone/>
            </a:pPr>
            <a:r>
              <a:rPr lang="en-US" dirty="0"/>
              <a:t>The adjoining wall has not collapsed on and destroyed the plaintiff's living room furniture. </a:t>
            </a:r>
          </a:p>
          <a:p>
            <a:pPr marL="0" indent="0">
              <a:buNone/>
            </a:pPr>
            <a:r>
              <a:rPr lang="en-US" dirty="0"/>
              <a:t>The plaintiff is seeking damages for the costs of replacement and repair of the defective chimney, adjoining wall and patio. </a:t>
            </a:r>
          </a:p>
          <a:p>
            <a:pPr marL="0" indent="0">
              <a:buNone/>
            </a:pPr>
            <a:r>
              <a:rPr lang="en-US" dirty="0"/>
              <a:t>While the commercial expectations of this buyer have not been met by the builder, the only danger to the plaintiff is that he would be forced to incur additional expenses for living conditions that were less than what was bargained for." </a:t>
            </a:r>
          </a:p>
          <a:p>
            <a:endParaRPr lang="en-US" dirty="0"/>
          </a:p>
        </p:txBody>
      </p:sp>
    </p:spTree>
    <p:extLst>
      <p:ext uri="{BB962C8B-B14F-4D97-AF65-F5344CB8AC3E}">
        <p14:creationId xmlns:p14="http://schemas.microsoft.com/office/powerpoint/2010/main" val="3404209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lstStyle/>
          <a:p>
            <a:r>
              <a:rPr lang="en-US" dirty="0">
                <a:solidFill>
                  <a:schemeClr val="accent1">
                    <a:lumMod val="50000"/>
                  </a:schemeClr>
                </a:solidFill>
              </a:rPr>
              <a:t>Controlled Insurance Program</a:t>
            </a:r>
          </a:p>
        </p:txBody>
      </p:sp>
      <p:sp>
        <p:nvSpPr>
          <p:cNvPr id="3" name="Content Placeholder 2"/>
          <p:cNvSpPr>
            <a:spLocks noGrp="1"/>
          </p:cNvSpPr>
          <p:nvPr>
            <p:ph idx="1"/>
          </p:nvPr>
        </p:nvSpPr>
        <p:spPr>
          <a:xfrm>
            <a:off x="609599" y="1676401"/>
            <a:ext cx="6347714" cy="2438400"/>
          </a:xfrm>
        </p:spPr>
        <p:txBody>
          <a:bodyPr>
            <a:normAutofit/>
          </a:bodyPr>
          <a:lstStyle/>
          <a:p>
            <a:pPr marL="0" indent="0">
              <a:buNone/>
            </a:pPr>
            <a:r>
              <a:rPr lang="en-US" sz="2400" dirty="0"/>
              <a:t>Covers on-site activities only </a:t>
            </a:r>
          </a:p>
          <a:p>
            <a:pPr lvl="1" indent="-342900">
              <a:buFont typeface="Wingdings" panose="05000000000000000000" pitchFamily="2" charset="2"/>
              <a:buChar char="Ø"/>
            </a:pPr>
            <a:r>
              <a:rPr lang="en-US" sz="2000" dirty="0"/>
              <a:t>Can include dedicated fabrication </a:t>
            </a:r>
          </a:p>
          <a:p>
            <a:pPr lvl="1" indent="-342900">
              <a:buFont typeface="Wingdings" panose="05000000000000000000" pitchFamily="2" charset="2"/>
              <a:buChar char="Ø"/>
            </a:pPr>
            <a:r>
              <a:rPr lang="en-US" sz="2000" dirty="0"/>
              <a:t>Once project is completed, covered under     Completed Ops with subrogation</a:t>
            </a:r>
          </a:p>
        </p:txBody>
      </p:sp>
    </p:spTree>
    <p:extLst>
      <p:ext uri="{BB962C8B-B14F-4D97-AF65-F5344CB8AC3E}">
        <p14:creationId xmlns:p14="http://schemas.microsoft.com/office/powerpoint/2010/main" val="4244437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990600"/>
          </a:xfrm>
        </p:spPr>
        <p:txBody>
          <a:bodyPr/>
          <a:lstStyle/>
          <a:p>
            <a:r>
              <a:rPr lang="en-US" dirty="0">
                <a:solidFill>
                  <a:schemeClr val="accent1">
                    <a:lumMod val="50000"/>
                  </a:schemeClr>
                </a:solidFill>
              </a:rPr>
              <a:t>The specifics </a:t>
            </a:r>
          </a:p>
        </p:txBody>
      </p:sp>
      <p:sp>
        <p:nvSpPr>
          <p:cNvPr id="3" name="Content Placeholder 2"/>
          <p:cNvSpPr>
            <a:spLocks noGrp="1"/>
          </p:cNvSpPr>
          <p:nvPr>
            <p:ph idx="1"/>
          </p:nvPr>
        </p:nvSpPr>
        <p:spPr>
          <a:xfrm>
            <a:off x="609599" y="1621221"/>
            <a:ext cx="6347714" cy="2417379"/>
          </a:xfrm>
        </p:spPr>
        <p:txBody>
          <a:bodyPr/>
          <a:lstStyle/>
          <a:p>
            <a:r>
              <a:rPr lang="en-US" sz="2000" dirty="0"/>
              <a:t>Project and contract details are where it’s at</a:t>
            </a:r>
          </a:p>
          <a:p>
            <a:r>
              <a:rPr lang="en-US" sz="2000" dirty="0"/>
              <a:t>Is the contractor the manufacturer?</a:t>
            </a:r>
          </a:p>
          <a:p>
            <a:r>
              <a:rPr lang="en-US" sz="2000" dirty="0"/>
              <a:t>How is risk allocated in the contact?</a:t>
            </a:r>
          </a:p>
          <a:p>
            <a:r>
              <a:rPr lang="en-US" sz="2000" dirty="0"/>
              <a:t>Is the design “unique”?</a:t>
            </a:r>
          </a:p>
          <a:p>
            <a:endParaRPr lang="en-US" dirty="0"/>
          </a:p>
          <a:p>
            <a:endParaRPr lang="en-US" dirty="0"/>
          </a:p>
        </p:txBody>
      </p:sp>
    </p:spTree>
    <p:extLst>
      <p:ext uri="{BB962C8B-B14F-4D97-AF65-F5344CB8AC3E}">
        <p14:creationId xmlns:p14="http://schemas.microsoft.com/office/powerpoint/2010/main" val="2954487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lstStyle/>
          <a:p>
            <a:r>
              <a:rPr lang="en-US" dirty="0">
                <a:solidFill>
                  <a:schemeClr val="accent1">
                    <a:lumMod val="50000"/>
                  </a:schemeClr>
                </a:solidFill>
              </a:rPr>
              <a:t>Does a Surety Bond apply?</a:t>
            </a:r>
          </a:p>
        </p:txBody>
      </p:sp>
      <p:sp>
        <p:nvSpPr>
          <p:cNvPr id="3" name="Content Placeholder 2"/>
          <p:cNvSpPr>
            <a:spLocks noGrp="1"/>
          </p:cNvSpPr>
          <p:nvPr>
            <p:ph idx="1"/>
          </p:nvPr>
        </p:nvSpPr>
        <p:spPr>
          <a:xfrm>
            <a:off x="609598" y="1488613"/>
            <a:ext cx="6705601" cy="4759787"/>
          </a:xfrm>
        </p:spPr>
        <p:txBody>
          <a:bodyPr>
            <a:normAutofit/>
          </a:bodyPr>
          <a:lstStyle/>
          <a:p>
            <a:pPr marL="0" indent="0">
              <a:buNone/>
            </a:pPr>
            <a:r>
              <a:rPr lang="en-US" sz="2000" dirty="0"/>
              <a:t>One of the risks facing any construction project is the loss of a key subcontractor in the middle of the construction process. If a plumber or electrician goes out of business, there are usually other, high-quality subcontractors in the area to help fill the void.</a:t>
            </a:r>
          </a:p>
          <a:p>
            <a:pPr marL="0" indent="0">
              <a:buNone/>
            </a:pPr>
            <a:r>
              <a:rPr lang="en-US" sz="2000" dirty="0"/>
              <a:t> However, there may only be a few companies capable of creating the modular units that are needed for any specific project. </a:t>
            </a:r>
          </a:p>
          <a:p>
            <a:pPr marL="0" indent="0">
              <a:buNone/>
            </a:pPr>
            <a:r>
              <a:rPr lang="en-US" sz="2000" dirty="0"/>
              <a:t>That makes it particularly important for the developer or general contractor to fully vet the financial stability of any modular construction partner during the subcontractor prequalification process in order to ensure they have the materials and resources to get the job done well and on schedule.</a:t>
            </a:r>
            <a:r>
              <a:rPr lang="en-US" dirty="0"/>
              <a:t> </a:t>
            </a:r>
          </a:p>
        </p:txBody>
      </p:sp>
    </p:spTree>
    <p:extLst>
      <p:ext uri="{BB962C8B-B14F-4D97-AF65-F5344CB8AC3E}">
        <p14:creationId xmlns:p14="http://schemas.microsoft.com/office/powerpoint/2010/main" val="2170562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lstStyle/>
          <a:p>
            <a:r>
              <a:rPr lang="en-US" dirty="0">
                <a:solidFill>
                  <a:schemeClr val="accent1">
                    <a:lumMod val="50000"/>
                  </a:schemeClr>
                </a:solidFill>
              </a:rPr>
              <a:t>Does a Surety Bond apply?</a:t>
            </a:r>
          </a:p>
        </p:txBody>
      </p:sp>
      <p:sp>
        <p:nvSpPr>
          <p:cNvPr id="3" name="Content Placeholder 2"/>
          <p:cNvSpPr>
            <a:spLocks noGrp="1"/>
          </p:cNvSpPr>
          <p:nvPr>
            <p:ph idx="1"/>
          </p:nvPr>
        </p:nvSpPr>
        <p:spPr>
          <a:xfrm>
            <a:off x="599088" y="1295401"/>
            <a:ext cx="7097112" cy="4953000"/>
          </a:xfrm>
        </p:spPr>
        <p:txBody>
          <a:bodyPr>
            <a:normAutofit lnSpcReduction="10000"/>
          </a:bodyPr>
          <a:lstStyle/>
          <a:p>
            <a:pPr marL="0" indent="0">
              <a:buNone/>
            </a:pPr>
            <a:r>
              <a:rPr lang="en-US" sz="2000" dirty="0"/>
              <a:t>Each scenario creates its own legal risks and benefits. For instance, construction lenders may be uncomfortable with the idea that a </a:t>
            </a:r>
            <a:r>
              <a:rPr lang="en-US" sz="2000" dirty="0">
                <a:solidFill>
                  <a:schemeClr val="accent1">
                    <a:lumMod val="50000"/>
                  </a:schemeClr>
                </a:solidFill>
              </a:rPr>
              <a:t>modular construction partner is not considered a subcontractor </a:t>
            </a:r>
            <a:r>
              <a:rPr lang="en-US" sz="2000" dirty="0"/>
              <a:t>because a performance bond provided by the general contractor may not extend to the modular construction partner. </a:t>
            </a:r>
          </a:p>
          <a:p>
            <a:pPr marL="0" indent="0">
              <a:buNone/>
            </a:pPr>
            <a:r>
              <a:rPr lang="en-US" sz="2000" dirty="0"/>
              <a:t>If the contract between the general contractor and the modular construction partner is unclear on this point, the lender may have concerns about what guarantees are in place that the modular construction partner will complete its part of the project on schedule. </a:t>
            </a:r>
          </a:p>
          <a:p>
            <a:pPr marL="0" indent="0">
              <a:buNone/>
            </a:pPr>
            <a:r>
              <a:rPr lang="en-US" sz="2000" dirty="0"/>
              <a:t>Contractually stipulating that the modular construction partner be treated as a subcontractor can provide some protections to both the developer and its lender that the work will be completed on time, and to the satisfaction of the general contractor. </a:t>
            </a:r>
          </a:p>
        </p:txBody>
      </p:sp>
    </p:spTree>
    <p:extLst>
      <p:ext uri="{BB962C8B-B14F-4D97-AF65-F5344CB8AC3E}">
        <p14:creationId xmlns:p14="http://schemas.microsoft.com/office/powerpoint/2010/main" val="3263047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lstStyle/>
          <a:p>
            <a:r>
              <a:rPr lang="en-US" dirty="0">
                <a:solidFill>
                  <a:schemeClr val="accent1">
                    <a:lumMod val="50000"/>
                  </a:schemeClr>
                </a:solidFill>
              </a:rPr>
              <a:t>The Miller Act </a:t>
            </a:r>
          </a:p>
        </p:txBody>
      </p:sp>
      <p:sp>
        <p:nvSpPr>
          <p:cNvPr id="3" name="Content Placeholder 2"/>
          <p:cNvSpPr>
            <a:spLocks noGrp="1"/>
          </p:cNvSpPr>
          <p:nvPr>
            <p:ph idx="1"/>
          </p:nvPr>
        </p:nvSpPr>
        <p:spPr>
          <a:xfrm>
            <a:off x="609598" y="1676401"/>
            <a:ext cx="6705601" cy="3200400"/>
          </a:xfrm>
        </p:spPr>
        <p:txBody>
          <a:bodyPr/>
          <a:lstStyle/>
          <a:p>
            <a:pPr marL="0" indent="0">
              <a:buNone/>
            </a:pPr>
            <a:r>
              <a:rPr lang="en-US" sz="2000" dirty="0"/>
              <a:t>Third-tier and more remote subcontractors and material suppliers </a:t>
            </a:r>
            <a:r>
              <a:rPr lang="en-US" sz="2000" i="1" dirty="0">
                <a:solidFill>
                  <a:schemeClr val="accent1">
                    <a:lumMod val="50000"/>
                  </a:schemeClr>
                </a:solidFill>
              </a:rPr>
              <a:t>cannot recover </a:t>
            </a:r>
            <a:r>
              <a:rPr lang="en-US" sz="2000" dirty="0"/>
              <a:t>against the Miller Act payment bond. </a:t>
            </a:r>
          </a:p>
          <a:p>
            <a:pPr marL="0" indent="0">
              <a:buNone/>
            </a:pPr>
            <a:r>
              <a:rPr lang="en-US" sz="2000" dirty="0"/>
              <a:t>Further, a second-tier material supplier who supplied a first-tier material supplier, and not a first-tier subcontractor, likewise </a:t>
            </a:r>
            <a:r>
              <a:rPr lang="en-US" sz="2000" i="1" dirty="0">
                <a:solidFill>
                  <a:schemeClr val="accent1">
                    <a:lumMod val="50000"/>
                  </a:schemeClr>
                </a:solidFill>
              </a:rPr>
              <a:t>cannot recover </a:t>
            </a:r>
            <a:r>
              <a:rPr lang="en-US" sz="2000" dirty="0"/>
              <a:t>under the Miller Act payment bond. See Clifford F. MacEvoy Co. v. Calvin Tomkins Co., 322 U.S. 102 (1944)</a:t>
            </a:r>
          </a:p>
          <a:p>
            <a:endParaRPr lang="en-US" dirty="0"/>
          </a:p>
        </p:txBody>
      </p:sp>
    </p:spTree>
    <p:extLst>
      <p:ext uri="{BB962C8B-B14F-4D97-AF65-F5344CB8AC3E}">
        <p14:creationId xmlns:p14="http://schemas.microsoft.com/office/powerpoint/2010/main" val="110663010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otalTime>21</TotalTime>
  <Words>1217</Words>
  <Application>Microsoft Office PowerPoint</Application>
  <PresentationFormat>On-screen Show (4:3)</PresentationFormat>
  <Paragraphs>90</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Trebuchet MS</vt:lpstr>
      <vt:lpstr>Wingdings</vt:lpstr>
      <vt:lpstr>Wingdings 3</vt:lpstr>
      <vt:lpstr>Facet</vt:lpstr>
      <vt:lpstr>Modular Construction Insurance Implications</vt:lpstr>
      <vt:lpstr>Is this the future?</vt:lpstr>
      <vt:lpstr>What’s it all about</vt:lpstr>
      <vt:lpstr>Why hasn't it grown</vt:lpstr>
      <vt:lpstr>Construction Industry</vt:lpstr>
      <vt:lpstr>Some advantages of Modular</vt:lpstr>
      <vt:lpstr>More advantages</vt:lpstr>
      <vt:lpstr>Issues in modular construction</vt:lpstr>
      <vt:lpstr>Legal issues</vt:lpstr>
      <vt:lpstr>Property Coverage</vt:lpstr>
      <vt:lpstr>Property </vt:lpstr>
      <vt:lpstr>Professional Liability</vt:lpstr>
      <vt:lpstr>Work Comp</vt:lpstr>
      <vt:lpstr>General Liability</vt:lpstr>
      <vt:lpstr>Illinois Products Liability</vt:lpstr>
      <vt:lpstr>Controlled Insurance Program</vt:lpstr>
      <vt:lpstr>The specifics </vt:lpstr>
      <vt:lpstr>Does a Surety Bond apply?</vt:lpstr>
      <vt:lpstr>Does a Surety Bond apply?</vt:lpstr>
      <vt:lpstr>The Miller Act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Modular Construction Insurance Implications</dc:title>
  <dc:creator>Gini Hart</dc:creator>
  <cp:lastModifiedBy>Gini Hart</cp:lastModifiedBy>
  <cp:revision>3</cp:revision>
  <dcterms:created xsi:type="dcterms:W3CDTF">2018-11-28T22:32:51Z</dcterms:created>
  <dcterms:modified xsi:type="dcterms:W3CDTF">2018-11-28T22:53:56Z</dcterms:modified>
</cp:coreProperties>
</file>