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3" r:id="rId4"/>
    <p:sldId id="258" r:id="rId5"/>
    <p:sldId id="269" r:id="rId6"/>
    <p:sldId id="265" r:id="rId7"/>
    <p:sldId id="266" r:id="rId8"/>
    <p:sldId id="259" r:id="rId9"/>
    <p:sldId id="260" r:id="rId10"/>
    <p:sldId id="262" r:id="rId11"/>
    <p:sldId id="264" r:id="rId12"/>
    <p:sldId id="267" r:id="rId13"/>
    <p:sldId id="268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27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7DC08-45D5-405A-BE4A-B713094E726B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BE424-110F-4ED8-AFF4-BDAAE3EC31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158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BE424-110F-4ED8-AFF4-BDAAE3EC319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92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0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650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81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7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6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85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5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3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4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779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7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D76D5-3207-486D-9EF3-D5D3859059A3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05703-F8FA-4CA5-A931-49C000C04C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41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Design Build Insurance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46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Design Build Insurance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History of Construction</a:t>
            </a:r>
            <a:endParaRPr lang="en-US" dirty="0"/>
          </a:p>
          <a:p>
            <a:r>
              <a:rPr lang="en-US" dirty="0" smtClean="0"/>
              <a:t>The ARC – Noah goes it alone</a:t>
            </a:r>
          </a:p>
          <a:p>
            <a:r>
              <a:rPr lang="en-US" dirty="0" smtClean="0"/>
              <a:t>Tower of Babel lack of communication</a:t>
            </a:r>
          </a:p>
          <a:p>
            <a:r>
              <a:rPr lang="en-US" dirty="0" smtClean="0"/>
              <a:t>The coliseum Design Bid Build</a:t>
            </a:r>
          </a:p>
          <a:p>
            <a:r>
              <a:rPr lang="en-US" dirty="0" smtClean="0"/>
              <a:t>U S Construction Design Bid Build  </a:t>
            </a:r>
            <a:endParaRPr lang="en-US" dirty="0"/>
          </a:p>
          <a:p>
            <a:pPr lvl="1"/>
            <a:r>
              <a:rPr lang="en-US" dirty="0" smtClean="0"/>
              <a:t>Late to the party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90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Build from the Bible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dirty="0"/>
              <a:t>So make yourself an ark </a:t>
            </a:r>
            <a:r>
              <a:rPr lang="en-US" dirty="0" smtClean="0"/>
              <a:t>of cypress wood;</a:t>
            </a:r>
            <a:r>
              <a:rPr lang="en-US" dirty="0"/>
              <a:t> </a:t>
            </a:r>
            <a:r>
              <a:rPr lang="en-US" dirty="0" smtClean="0"/>
              <a:t>make </a:t>
            </a:r>
            <a:r>
              <a:rPr lang="en-US" dirty="0"/>
              <a:t>rooms in it and coat it with pitch inside and </a:t>
            </a:r>
            <a:r>
              <a:rPr lang="en-US" dirty="0" smtClean="0"/>
              <a:t>out.</a:t>
            </a:r>
            <a:r>
              <a:rPr lang="en-US" dirty="0"/>
              <a:t> </a:t>
            </a:r>
            <a:r>
              <a:rPr lang="en-US" dirty="0" smtClean="0"/>
              <a:t>This </a:t>
            </a:r>
            <a:r>
              <a:rPr lang="en-US" dirty="0"/>
              <a:t>is how you are to build it: The ark is to be three hundred cubits long, fifty cubits wide and thirty cubits high</a:t>
            </a:r>
            <a:r>
              <a:rPr lang="en-US" dirty="0" smtClean="0"/>
              <a:t>.</a:t>
            </a:r>
            <a:r>
              <a:rPr lang="en-US" b="1" dirty="0"/>
              <a:t> </a:t>
            </a:r>
            <a:r>
              <a:rPr lang="en-US" dirty="0" smtClean="0"/>
              <a:t>Make </a:t>
            </a:r>
            <a:r>
              <a:rPr lang="en-US" dirty="0"/>
              <a:t>a roof for it, leaving below the roof an opening one </a:t>
            </a:r>
            <a:r>
              <a:rPr lang="en-US" dirty="0" smtClean="0"/>
              <a:t>cubit</a:t>
            </a:r>
            <a:r>
              <a:rPr lang="en-US" dirty="0"/>
              <a:t> high all </a:t>
            </a:r>
            <a:r>
              <a:rPr lang="en-US" dirty="0" smtClean="0"/>
              <a:t>around. Put </a:t>
            </a:r>
            <a:r>
              <a:rPr lang="en-US" dirty="0"/>
              <a:t>a door in the side of the ark and make lower, middle and upper decks.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0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Design Build Insurance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Spearin Doctrine 1918</a:t>
            </a:r>
          </a:p>
          <a:p>
            <a:pPr lvl="1"/>
            <a:r>
              <a:rPr lang="en-US" dirty="0" smtClean="0"/>
              <a:t>Any design related errors, omissions or deficiencies in the specifications are the responsibility of the owner.</a:t>
            </a:r>
          </a:p>
          <a:p>
            <a:pPr lvl="1"/>
            <a:r>
              <a:rPr lang="en-US" dirty="0" smtClean="0"/>
              <a:t>You accept it, you own it or “Speak now or forever hold you peace”</a:t>
            </a:r>
          </a:p>
          <a:p>
            <a:pPr lvl="1"/>
            <a:r>
              <a:rPr lang="en-US" dirty="0" smtClean="0"/>
              <a:t>Completed operations coverage is free.</a:t>
            </a:r>
          </a:p>
          <a:p>
            <a:pPr lvl="1"/>
            <a:r>
              <a:rPr lang="en-US" dirty="0" smtClean="0"/>
              <a:t>Risk management for the General Contractor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73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Design Build Insurance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Architects and Engineers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1) Limitations of Liability – contract amount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2) definition of wrongful act/</a:t>
            </a:r>
            <a:r>
              <a:rPr lang="en-US" dirty="0" err="1" smtClean="0"/>
              <a:t>neglengence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3) means and methods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4) create beauty</a:t>
            </a:r>
          </a:p>
          <a:p>
            <a:pPr marL="457200" lvl="1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1097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29"/>
          <p:cNvSpPr txBox="1">
            <a:spLocks/>
          </p:cNvSpPr>
          <p:nvPr/>
        </p:nvSpPr>
        <p:spPr>
          <a:xfrm>
            <a:off x="457200" y="457204"/>
            <a:ext cx="8229600" cy="30777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‘Traditional’ Construction Procurement</a:t>
            </a:r>
            <a:endParaRPr lang="en-US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gray">
          <a:xfrm>
            <a:off x="2134616" y="2321558"/>
            <a:ext cx="1655064" cy="749808"/>
          </a:xfrm>
          <a:prstGeom prst="rect">
            <a:avLst/>
          </a:prstGeom>
          <a:solidFill>
            <a:schemeClr val="accent1"/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prstClr val="white"/>
                </a:solidFill>
              </a:rPr>
              <a:t>Owner</a:t>
            </a:r>
            <a:endParaRPr lang="en-GB" dirty="0" smtClean="0">
              <a:solidFill>
                <a:prstClr val="black"/>
              </a:solidFill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52400" y="3144917"/>
            <a:ext cx="1654175" cy="748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prstClr val="black"/>
                </a:solidFill>
              </a:rPr>
              <a:t>Engineering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solidFill>
                  <a:prstClr val="black"/>
                </a:solidFill>
              </a:rPr>
              <a:t>C</a:t>
            </a:r>
            <a:r>
              <a:rPr lang="en-GB" sz="1100" dirty="0" smtClean="0">
                <a:solidFill>
                  <a:prstClr val="black"/>
                </a:solidFill>
              </a:rPr>
              <a:t>onsultant(s)</a:t>
            </a:r>
            <a:endParaRPr lang="en-GB" sz="1600" dirty="0" smtClean="0">
              <a:solidFill>
                <a:prstClr val="black"/>
              </a:solidFill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2219992" y="4572000"/>
            <a:ext cx="1484312" cy="748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prstClr val="black"/>
                </a:solidFill>
              </a:rPr>
              <a:t>Architect</a:t>
            </a:r>
            <a:endParaRPr lang="en-GB" dirty="0" smtClean="0">
              <a:solidFill>
                <a:prstClr val="black"/>
              </a:solidFill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4191002" y="3071366"/>
            <a:ext cx="1484313" cy="748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prstClr val="black"/>
                </a:solidFill>
              </a:rPr>
              <a:t>‘General’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prstClr val="black"/>
                </a:solidFill>
              </a:rPr>
              <a:t>Contractor</a:t>
            </a: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4180842" y="4310390"/>
            <a:ext cx="1484313" cy="7413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prstClr val="black"/>
                </a:solidFill>
              </a:rPr>
              <a:t>‘Trade’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prstClr val="black"/>
                </a:solidFill>
              </a:rPr>
              <a:t>Subcontractor(s</a:t>
            </a:r>
            <a:r>
              <a:rPr lang="en-GB" sz="1000" dirty="0" smtClean="0">
                <a:solidFill>
                  <a:prstClr val="black"/>
                </a:solidFill>
              </a:rPr>
              <a:t>)</a:t>
            </a:r>
            <a:endParaRPr lang="en-GB" dirty="0" smtClean="0">
              <a:solidFill>
                <a:prstClr val="black"/>
              </a:solidFill>
            </a:endParaRPr>
          </a:p>
        </p:txBody>
      </p:sp>
      <p:cxnSp>
        <p:nvCxnSpPr>
          <p:cNvPr id="25" name="Elbow Connector 24"/>
          <p:cNvCxnSpPr>
            <a:stCxn id="20" idx="3"/>
            <a:endCxn id="23" idx="0"/>
          </p:cNvCxnSpPr>
          <p:nvPr/>
        </p:nvCxnSpPr>
        <p:spPr>
          <a:xfrm>
            <a:off x="3789680" y="2696462"/>
            <a:ext cx="1143479" cy="374904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21" idx="0"/>
            <a:endCxn id="20" idx="1"/>
          </p:cNvCxnSpPr>
          <p:nvPr/>
        </p:nvCxnSpPr>
        <p:spPr>
          <a:xfrm rot="5400000" flipH="1" flipV="1">
            <a:off x="1332825" y="2343126"/>
            <a:ext cx="448455" cy="115512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2" idx="0"/>
            <a:endCxn id="20" idx="2"/>
          </p:cNvCxnSpPr>
          <p:nvPr/>
        </p:nvCxnSpPr>
        <p:spPr>
          <a:xfrm flipV="1">
            <a:off x="2962148" y="3071366"/>
            <a:ext cx="0" cy="1500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116840" y="5562600"/>
            <a:ext cx="2514600" cy="337810"/>
            <a:chOff x="457200" y="4419600"/>
            <a:chExt cx="2514600" cy="337810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533400" y="4419600"/>
              <a:ext cx="2209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57200" y="4495800"/>
              <a:ext cx="2514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Direction of Design Information flow</a:t>
              </a:r>
              <a:endParaRPr lang="en-US" sz="1100" dirty="0"/>
            </a:p>
          </p:txBody>
        </p:sp>
      </p:grpSp>
      <p:cxnSp>
        <p:nvCxnSpPr>
          <p:cNvPr id="31" name="Straight Connector 30"/>
          <p:cNvCxnSpPr>
            <a:stCxn id="23" idx="2"/>
            <a:endCxn id="24" idx="0"/>
          </p:cNvCxnSpPr>
          <p:nvPr/>
        </p:nvCxnSpPr>
        <p:spPr>
          <a:xfrm flipH="1">
            <a:off x="4922999" y="3819554"/>
            <a:ext cx="10160" cy="49083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6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085840" y="2479198"/>
            <a:ext cx="2590800" cy="32918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02082"/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7030A0"/>
                </a:solidFill>
              </a:rPr>
              <a:t>Notes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General Contractor has no ‘direct’, design responsibility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GB" sz="1050" b="0" kern="0" dirty="0" smtClean="0">
              <a:solidFill>
                <a:prstClr val="black"/>
              </a:solidFill>
              <a:latin typeface="Arial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General Contractor is a recipient of design flow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GB" sz="1050" b="0" kern="0" dirty="0" smtClean="0">
              <a:solidFill>
                <a:prstClr val="black"/>
              </a:solidFill>
              <a:latin typeface="Arial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General Contractor constructs from that flow.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GB" sz="1050" b="0" kern="0" dirty="0" smtClean="0">
              <a:solidFill>
                <a:prstClr val="black"/>
              </a:solidFill>
              <a:latin typeface="Arial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General Contractor may have some ‘attendant’ professional responsibility</a:t>
            </a:r>
          </a:p>
          <a:p>
            <a:pPr marL="6286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kern="0" dirty="0" smtClean="0">
                <a:solidFill>
                  <a:prstClr val="black"/>
                </a:solidFill>
              </a:rPr>
              <a:t>This is another seminar!</a:t>
            </a:r>
          </a:p>
          <a:p>
            <a:pPr marL="6286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kern="0" dirty="0" smtClean="0">
                <a:solidFill>
                  <a:prstClr val="black"/>
                </a:solidFill>
              </a:rPr>
              <a:t>Scheduling</a:t>
            </a:r>
          </a:p>
          <a:p>
            <a:pPr marL="6286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kern="0" dirty="0" smtClean="0">
                <a:solidFill>
                  <a:prstClr val="black"/>
                </a:solidFill>
              </a:rPr>
              <a:t>Permitting</a:t>
            </a:r>
          </a:p>
          <a:p>
            <a:pPr marL="6286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kern="0" dirty="0" smtClean="0">
                <a:solidFill>
                  <a:prstClr val="black"/>
                </a:solidFill>
              </a:rPr>
              <a:t>Duty to Warn</a:t>
            </a:r>
          </a:p>
          <a:p>
            <a:pPr marL="6286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kern="0" dirty="0" smtClean="0">
                <a:solidFill>
                  <a:prstClr val="black"/>
                </a:solidFill>
              </a:rPr>
              <a:t>Design within sub-contract package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9"/>
          <p:cNvSpPr txBox="1">
            <a:spLocks/>
          </p:cNvSpPr>
          <p:nvPr/>
        </p:nvSpPr>
        <p:spPr>
          <a:xfrm>
            <a:off x="3429000" y="3677368"/>
            <a:ext cx="8229600" cy="30777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  <a:p>
            <a:endParaRPr lang="en-US" dirty="0" smtClean="0"/>
          </a:p>
        </p:txBody>
      </p:sp>
      <p:sp>
        <p:nvSpPr>
          <p:cNvPr id="44" name="Title 2"/>
          <p:cNvSpPr txBox="1">
            <a:spLocks/>
          </p:cNvSpPr>
          <p:nvPr/>
        </p:nvSpPr>
        <p:spPr>
          <a:xfrm>
            <a:off x="457200" y="457204"/>
            <a:ext cx="8229600" cy="30777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The Design &amp; Build Effect</a:t>
            </a:r>
            <a:endParaRPr lang="en-US" dirty="0"/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250827" y="3837624"/>
            <a:ext cx="1654175" cy="748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Engineering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>
                <a:solidFill>
                  <a:prstClr val="black"/>
                </a:solidFill>
              </a:rPr>
              <a:t>C</a:t>
            </a:r>
            <a:r>
              <a:rPr lang="en-GB" sz="1000" dirty="0" smtClean="0">
                <a:solidFill>
                  <a:prstClr val="black"/>
                </a:solidFill>
              </a:rPr>
              <a:t>onsultant(s)</a:t>
            </a:r>
            <a:endParaRPr lang="en-GB" sz="1200" dirty="0" smtClean="0">
              <a:solidFill>
                <a:prstClr val="black"/>
              </a:solidFill>
            </a:endParaRPr>
          </a:p>
        </p:txBody>
      </p:sp>
      <p:sp>
        <p:nvSpPr>
          <p:cNvPr id="46" name="Rectangle 13"/>
          <p:cNvSpPr>
            <a:spLocks noChangeArrowheads="1"/>
          </p:cNvSpPr>
          <p:nvPr/>
        </p:nvSpPr>
        <p:spPr bwMode="auto">
          <a:xfrm>
            <a:off x="2325688" y="3837624"/>
            <a:ext cx="1484312" cy="748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Architect</a:t>
            </a:r>
            <a:endParaRPr lang="en-GB" dirty="0" smtClean="0">
              <a:solidFill>
                <a:prstClr val="black"/>
              </a:solidFill>
            </a:endParaRPr>
          </a:p>
        </p:txBody>
      </p:sp>
      <p:sp>
        <p:nvSpPr>
          <p:cNvPr id="47" name="Rectangle 13"/>
          <p:cNvSpPr>
            <a:spLocks noChangeArrowheads="1"/>
          </p:cNvSpPr>
          <p:nvPr/>
        </p:nvSpPr>
        <p:spPr bwMode="auto">
          <a:xfrm>
            <a:off x="4191002" y="3830639"/>
            <a:ext cx="1484313" cy="7413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‘Trade’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Subcontractor(s)</a:t>
            </a:r>
            <a:endParaRPr lang="en-GB" dirty="0" smtClean="0">
              <a:solidFill>
                <a:prstClr val="black"/>
              </a:solidFill>
            </a:endParaRPr>
          </a:p>
        </p:txBody>
      </p:sp>
      <p:sp>
        <p:nvSpPr>
          <p:cNvPr id="48" name="Rectangle 3"/>
          <p:cNvSpPr>
            <a:spLocks noChangeArrowheads="1"/>
          </p:cNvSpPr>
          <p:nvPr/>
        </p:nvSpPr>
        <p:spPr bwMode="gray">
          <a:xfrm>
            <a:off x="2231136" y="1219200"/>
            <a:ext cx="1655064" cy="749808"/>
          </a:xfrm>
          <a:prstGeom prst="rect">
            <a:avLst/>
          </a:prstGeom>
          <a:solidFill>
            <a:schemeClr val="accent1"/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 smtClean="0">
                <a:solidFill>
                  <a:prstClr val="white"/>
                </a:solidFill>
              </a:rPr>
              <a:t>Owner</a:t>
            </a:r>
            <a:endParaRPr lang="en-GB" sz="1600" dirty="0" smtClean="0">
              <a:solidFill>
                <a:prstClr val="black"/>
              </a:solidFill>
            </a:endParaRPr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2232027" y="2299813"/>
            <a:ext cx="1654175" cy="748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Design &amp; Build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Contractor</a:t>
            </a:r>
            <a:endParaRPr lang="en-GB" sz="1200" dirty="0" smtClean="0">
              <a:solidFill>
                <a:prstClr val="black"/>
              </a:solidFill>
            </a:endParaRPr>
          </a:p>
        </p:txBody>
      </p:sp>
      <p:cxnSp>
        <p:nvCxnSpPr>
          <p:cNvPr id="50" name="Straight Arrow Connector 49"/>
          <p:cNvCxnSpPr>
            <a:stCxn id="48" idx="2"/>
            <a:endCxn id="49" idx="0"/>
          </p:cNvCxnSpPr>
          <p:nvPr/>
        </p:nvCxnSpPr>
        <p:spPr>
          <a:xfrm>
            <a:off x="3058670" y="1969012"/>
            <a:ext cx="445" cy="3308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stCxn id="49" idx="3"/>
            <a:endCxn id="47" idx="0"/>
          </p:cNvCxnSpPr>
          <p:nvPr/>
        </p:nvCxnSpPr>
        <p:spPr>
          <a:xfrm>
            <a:off x="3886202" y="2673907"/>
            <a:ext cx="1046957" cy="1156732"/>
          </a:xfrm>
          <a:prstGeom prst="bentConnector2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45" idx="0"/>
            <a:endCxn id="49" idx="1"/>
          </p:cNvCxnSpPr>
          <p:nvPr/>
        </p:nvCxnSpPr>
        <p:spPr>
          <a:xfrm rot="5400000" flipH="1" flipV="1">
            <a:off x="1073113" y="2678710"/>
            <a:ext cx="1163717" cy="115411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9" idx="2"/>
          </p:cNvCxnSpPr>
          <p:nvPr/>
        </p:nvCxnSpPr>
        <p:spPr>
          <a:xfrm flipV="1">
            <a:off x="3058670" y="3048001"/>
            <a:ext cx="445" cy="7826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13"/>
          <p:cNvSpPr>
            <a:spLocks noChangeArrowheads="1"/>
          </p:cNvSpPr>
          <p:nvPr/>
        </p:nvSpPr>
        <p:spPr bwMode="auto">
          <a:xfrm>
            <a:off x="4518027" y="1219200"/>
            <a:ext cx="1654175" cy="7481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000" dirty="0" smtClean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Owner’s Designer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prstClr val="black"/>
                </a:solidFill>
              </a:rPr>
              <a:t>(Pre-Contract award)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 smtClean="0">
              <a:solidFill>
                <a:prstClr val="black"/>
              </a:solidFill>
            </a:endParaRPr>
          </a:p>
        </p:txBody>
      </p:sp>
      <p:cxnSp>
        <p:nvCxnSpPr>
          <p:cNvPr id="55" name="Straight Arrow Connector 54"/>
          <p:cNvCxnSpPr>
            <a:stCxn id="54" idx="1"/>
            <a:endCxn id="48" idx="3"/>
          </p:cNvCxnSpPr>
          <p:nvPr/>
        </p:nvCxnSpPr>
        <p:spPr>
          <a:xfrm flipH="1">
            <a:off x="3886202" y="1593294"/>
            <a:ext cx="631825" cy="8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17"/>
          <p:cNvSpPr txBox="1">
            <a:spLocks noChangeArrowheads="1"/>
          </p:cNvSpPr>
          <p:nvPr/>
        </p:nvSpPr>
        <p:spPr bwMode="auto">
          <a:xfrm>
            <a:off x="6400800" y="1219204"/>
            <a:ext cx="2438400" cy="33527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350"/>
              </a:spcAft>
              <a:buFontTx/>
              <a:buNone/>
              <a:defRPr sz="1200" b="1">
                <a:solidFill>
                  <a:srgbClr val="7030A0"/>
                </a:solidFill>
              </a:defRPr>
            </a:lvl1pPr>
            <a:lvl2pPr marL="6286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50" kern="0">
                <a:solidFill>
                  <a:prstClr val="black"/>
                </a:solidFill>
              </a:defRPr>
            </a:lvl2pPr>
            <a:lvl3pPr marL="228600" indent="-228600">
              <a:spcBef>
                <a:spcPts val="0"/>
              </a:spcBef>
              <a:spcAft>
                <a:spcPts val="350"/>
              </a:spcAft>
              <a:buClr>
                <a:srgbClr val="702082"/>
              </a:buClr>
              <a:buFont typeface="Wingdings" pitchFamily="2" charset="2"/>
              <a:buChar char="§"/>
              <a:defRPr sz="1400" baseline="0"/>
            </a:lvl3pPr>
            <a:lvl4pPr marL="457200" indent="-228600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Font typeface="Wingdings" pitchFamily="2" charset="2"/>
              <a:buChar char="§"/>
              <a:defRPr sz="1200"/>
            </a:lvl4pPr>
            <a:lvl5pPr marL="731520" indent="-228600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Font typeface="Arial" pitchFamily="34" charset="0"/>
              <a:buChar char="̵"/>
              <a:defRPr sz="1200" baseline="0"/>
            </a:lvl5pPr>
            <a:lvl6pPr marL="1005840" indent="-228600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000" baseline="0"/>
            </a:lvl6pPr>
            <a:lvl7pPr marL="1280160" indent="-228600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GB" dirty="0" smtClean="0"/>
              <a:t>Notes</a:t>
            </a:r>
            <a:endParaRPr lang="en-GB" dirty="0"/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b="0" kern="0" dirty="0">
                <a:solidFill>
                  <a:prstClr val="black"/>
                </a:solidFill>
                <a:latin typeface="Arial"/>
              </a:rPr>
              <a:t>Owner benefits from one ‘main’ </a:t>
            </a: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contract.</a:t>
            </a:r>
          </a:p>
          <a:p>
            <a:pPr marL="800100" lvl="1">
              <a:defRPr/>
            </a:pPr>
            <a:r>
              <a:rPr lang="en-GB" dirty="0">
                <a:latin typeface="Arial"/>
              </a:rPr>
              <a:t>Pushing out of </a:t>
            </a:r>
            <a:r>
              <a:rPr lang="en-GB" dirty="0" smtClean="0">
                <a:latin typeface="Arial"/>
              </a:rPr>
              <a:t>Liabilities by Owner.</a:t>
            </a:r>
          </a:p>
          <a:p>
            <a:pPr lvl="1" indent="0">
              <a:buNone/>
              <a:defRPr/>
            </a:pPr>
            <a:endParaRPr lang="en-GB" dirty="0">
              <a:latin typeface="Arial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050" b="0" kern="0" dirty="0" smtClean="0">
                <a:solidFill>
                  <a:prstClr val="black"/>
                </a:solidFill>
              </a:rPr>
              <a:t>General </a:t>
            </a:r>
            <a:r>
              <a:rPr lang="en-US" sz="1050" b="0" kern="0" dirty="0">
                <a:solidFill>
                  <a:prstClr val="black"/>
                </a:solidFill>
              </a:rPr>
              <a:t>Contractor is a recipient of design flow from it’s Consultants.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GB" sz="1050" b="0" kern="0" dirty="0" smtClean="0">
              <a:solidFill>
                <a:prstClr val="black"/>
              </a:solidFill>
              <a:latin typeface="Arial"/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General </a:t>
            </a:r>
            <a:r>
              <a:rPr lang="en-GB" sz="1050" b="0" kern="0" dirty="0">
                <a:solidFill>
                  <a:prstClr val="black"/>
                </a:solidFill>
                <a:latin typeface="Arial"/>
              </a:rPr>
              <a:t>Contractor has all the ‘direct’, design </a:t>
            </a: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responsibility except:</a:t>
            </a:r>
          </a:p>
          <a:p>
            <a:pPr marL="800100" lvl="1">
              <a:defRPr/>
            </a:pPr>
            <a:r>
              <a:rPr lang="en-GB" b="0" kern="0" dirty="0" smtClean="0">
                <a:solidFill>
                  <a:prstClr val="black"/>
                </a:solidFill>
                <a:latin typeface="Arial"/>
              </a:rPr>
              <a:t>Pre-Contract award… </a:t>
            </a: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Novation?</a:t>
            </a:r>
          </a:p>
          <a:p>
            <a:pPr marL="800100" lvl="1">
              <a:defRPr/>
            </a:pP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This </a:t>
            </a:r>
            <a:r>
              <a:rPr lang="en-GB" sz="1050" b="0" kern="0" dirty="0">
                <a:solidFill>
                  <a:prstClr val="black"/>
                </a:solidFill>
                <a:latin typeface="Arial"/>
              </a:rPr>
              <a:t>is another seminar</a:t>
            </a:r>
            <a:r>
              <a:rPr lang="en-GB" sz="1050" b="0" kern="0" dirty="0" smtClean="0">
                <a:solidFill>
                  <a:prstClr val="black"/>
                </a:solidFill>
                <a:latin typeface="Arial"/>
              </a:rPr>
              <a:t>!</a:t>
            </a:r>
          </a:p>
          <a:p>
            <a:endParaRPr lang="en-GB" sz="1050" b="0" dirty="0">
              <a:solidFill>
                <a:schemeClr val="tx1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cxnSp>
        <p:nvCxnSpPr>
          <p:cNvPr id="57" name="Straight Arrow Connector 56"/>
          <p:cNvCxnSpPr>
            <a:stCxn id="54" idx="2"/>
          </p:cNvCxnSpPr>
          <p:nvPr/>
        </p:nvCxnSpPr>
        <p:spPr>
          <a:xfrm flipH="1">
            <a:off x="3886202" y="1967392"/>
            <a:ext cx="1458913" cy="33242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304800" y="4843790"/>
            <a:ext cx="2514600" cy="337810"/>
            <a:chOff x="457200" y="4419600"/>
            <a:chExt cx="2514600" cy="337810"/>
          </a:xfrm>
        </p:grpSpPr>
        <p:cxnSp>
          <p:nvCxnSpPr>
            <p:cNvPr id="59" name="Straight Arrow Connector 58"/>
            <p:cNvCxnSpPr/>
            <p:nvPr/>
          </p:nvCxnSpPr>
          <p:spPr>
            <a:xfrm>
              <a:off x="533400" y="4419600"/>
              <a:ext cx="2209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457200" y="4495800"/>
              <a:ext cx="2514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Direction of Design Information flow</a:t>
              </a:r>
              <a:endParaRPr lang="en-US" sz="1100" dirty="0"/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>
            <a:off x="381000" y="5486400"/>
            <a:ext cx="220980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04800" y="5529590"/>
            <a:ext cx="251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Potential Novation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3145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Evolution of the Professional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Professional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dvise is worth what you paid for it!</a:t>
            </a:r>
          </a:p>
          <a:p>
            <a:pPr lvl="1"/>
            <a:r>
              <a:rPr lang="en-US" dirty="0" smtClean="0"/>
              <a:t>Design is an Art. Not just anyone can do it.</a:t>
            </a:r>
          </a:p>
          <a:p>
            <a:pPr lvl="1"/>
            <a:r>
              <a:rPr lang="en-US" dirty="0" smtClean="0"/>
              <a:t>Development of Licensing Laws in the Several States.  Development of design standards.</a:t>
            </a:r>
          </a:p>
          <a:p>
            <a:pPr lvl="1"/>
            <a:r>
              <a:rPr lang="en-US" dirty="0" smtClean="0"/>
              <a:t>Development of Professional Liability Underwriting</a:t>
            </a:r>
          </a:p>
          <a:p>
            <a:pPr lvl="2"/>
            <a:r>
              <a:rPr lang="en-US" dirty="0" smtClean="0"/>
              <a:t>We only insure design professionals </a:t>
            </a:r>
          </a:p>
          <a:p>
            <a:pPr lvl="2"/>
            <a:r>
              <a:rPr lang="en-US" dirty="0" smtClean="0"/>
              <a:t>No additional insured status – owner has no status</a:t>
            </a:r>
          </a:p>
          <a:p>
            <a:pPr lvl="2"/>
            <a:r>
              <a:rPr lang="en-US" dirty="0" smtClean="0"/>
              <a:t>Contractor is not a professional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375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Design Build Insurance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what changed and why Design Build?</a:t>
            </a:r>
          </a:p>
          <a:p>
            <a:pPr lvl="1"/>
            <a:r>
              <a:rPr lang="en-US" dirty="0" smtClean="0"/>
              <a:t>It builds one team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No GC vs Designer finger pointing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Offers the Owner a single point of contact</a:t>
            </a:r>
          </a:p>
          <a:p>
            <a:pPr marL="457200" lvl="1" indent="0">
              <a:buNone/>
            </a:pPr>
            <a:r>
              <a:rPr lang="en-US" dirty="0" smtClean="0"/>
              <a:t>	Concentrates Design Risk and performance to 	the Design Builder</a:t>
            </a:r>
          </a:p>
          <a:p>
            <a:pPr marL="457200" lvl="1" indent="0">
              <a:buNone/>
            </a:pPr>
            <a:r>
              <a:rPr lang="en-US" dirty="0" smtClean="0"/>
              <a:t>	Offers more options -  not limited to one design </a:t>
            </a:r>
          </a:p>
          <a:p>
            <a:pPr marL="457200" lvl="1" indent="0">
              <a:buNone/>
            </a:pPr>
            <a:r>
              <a:rPr lang="en-US" dirty="0" smtClean="0"/>
              <a:t>	Reduced term of construction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4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Basic Insurance Coverage for Design Build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8400" y="2362200"/>
            <a:ext cx="18796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General Liability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0" y="2367280"/>
            <a:ext cx="1981200" cy="2357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Builders Risk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375400" y="2352040"/>
            <a:ext cx="2082800" cy="2372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Professional Liability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0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Design Build Insurance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to look for in the basic blocks</a:t>
            </a:r>
          </a:p>
          <a:p>
            <a:r>
              <a:rPr lang="en-US" dirty="0" smtClean="0"/>
              <a:t>1) Coverage for Design Error</a:t>
            </a:r>
          </a:p>
          <a:p>
            <a:r>
              <a:rPr lang="en-US" dirty="0" smtClean="0"/>
              <a:t>2) Coverage for Faulty Workmanship</a:t>
            </a:r>
            <a:endParaRPr lang="en-US" dirty="0"/>
          </a:p>
          <a:p>
            <a:r>
              <a:rPr lang="en-US" dirty="0" smtClean="0"/>
              <a:t>3) Coverage for Joint Ventures</a:t>
            </a:r>
          </a:p>
          <a:p>
            <a:r>
              <a:rPr lang="en-US" dirty="0" smtClean="0"/>
              <a:t>4)Contractual Liability Coverage</a:t>
            </a:r>
          </a:p>
          <a:p>
            <a:r>
              <a:rPr lang="en-US" dirty="0" smtClean="0"/>
              <a:t>5) Completed Operations Coverage</a:t>
            </a:r>
          </a:p>
          <a:p>
            <a:r>
              <a:rPr lang="en-US" dirty="0" smtClean="0"/>
              <a:t>6) Additional Insured Status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1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Liability</a:t>
            </a:r>
            <a:br>
              <a:rPr lang="en-US" dirty="0" smtClean="0"/>
            </a:br>
            <a:r>
              <a:rPr lang="en-US" dirty="0" smtClean="0"/>
              <a:t>Design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1) ISO endorsements CG 2279, CG2280, CG 2243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2) Means and methods</a:t>
            </a:r>
          </a:p>
          <a:p>
            <a:pPr marL="0" indent="0">
              <a:buNone/>
            </a:pPr>
            <a:r>
              <a:rPr lang="en-US" dirty="0" smtClean="0"/>
              <a:t>   3) Joint ventures – Separate policy with tail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Add to practice policy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4) Contractual Liability – Design Liability is 	</a:t>
            </a:r>
            <a:r>
              <a:rPr lang="en-US" dirty="0"/>
              <a:t>e</a:t>
            </a:r>
            <a:r>
              <a:rPr lang="en-US" dirty="0" smtClean="0"/>
              <a:t>xcluded from an “insured Contract”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5) Additional Insured – per form and not for 	design.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6) Construction Defect coverage</a:t>
            </a:r>
          </a:p>
        </p:txBody>
      </p:sp>
    </p:spTree>
    <p:extLst>
      <p:ext uri="{BB962C8B-B14F-4D97-AF65-F5344CB8AC3E}">
        <p14:creationId xmlns:p14="http://schemas.microsoft.com/office/powerpoint/2010/main" val="875511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Builders Risk </a:t>
            </a:r>
            <a:br>
              <a:rPr lang="en-US" dirty="0" smtClean="0"/>
            </a:br>
            <a:r>
              <a:rPr lang="en-US" dirty="0" smtClean="0"/>
              <a:t>Design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The Design Exclusion – is resulting damage covered?  But is collapse an insured peril?</a:t>
            </a:r>
          </a:p>
          <a:p>
            <a:r>
              <a:rPr lang="en-US" dirty="0" smtClean="0"/>
              <a:t>2) Soft Costs and the same applies</a:t>
            </a:r>
          </a:p>
          <a:p>
            <a:r>
              <a:rPr lang="en-US" dirty="0" smtClean="0"/>
              <a:t>3) Force Majeure</a:t>
            </a:r>
          </a:p>
          <a:p>
            <a:r>
              <a:rPr lang="en-US" dirty="0" smtClean="0"/>
              <a:t>4) Systems Performance – the added liability for the D/B.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457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Professional 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Contractors Professional vs. A/E Professional</a:t>
            </a:r>
          </a:p>
          <a:p>
            <a:pPr lvl="1"/>
            <a:r>
              <a:rPr lang="en-US" dirty="0" smtClean="0"/>
              <a:t>1) definition of damages</a:t>
            </a:r>
          </a:p>
          <a:p>
            <a:pPr lvl="1"/>
            <a:r>
              <a:rPr lang="en-US" dirty="0" smtClean="0"/>
              <a:t>2) who is insured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084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T_DELETETEXT" val="YES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509</Words>
  <Application>Microsoft Office PowerPoint</Application>
  <PresentationFormat>On-screen Show (4:3)</PresentationFormat>
  <Paragraphs>117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The Design Build Insurance Program</vt:lpstr>
      <vt:lpstr>The Design Build Insurance Program</vt:lpstr>
      <vt:lpstr>Design Build from the Bible</vt:lpstr>
      <vt:lpstr>The Design Build Insurance Program</vt:lpstr>
      <vt:lpstr>The Design Build Insurance Program</vt:lpstr>
      <vt:lpstr>PowerPoint Presentation</vt:lpstr>
      <vt:lpstr>PowerPoint Presentation</vt:lpstr>
      <vt:lpstr>The Evolution of the Professional</vt:lpstr>
      <vt:lpstr>The Design Build Insurance Program</vt:lpstr>
      <vt:lpstr>The Basic Insurance Coverage for Design Build</vt:lpstr>
      <vt:lpstr>The Design Build Insurance Program</vt:lpstr>
      <vt:lpstr>General Liability Design Enhancements</vt:lpstr>
      <vt:lpstr>Builders Risk  Design Enhancements</vt:lpstr>
      <vt:lpstr>Professional Liability</vt:lpstr>
    </vt:vector>
  </TitlesOfParts>
  <Company>Willis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Design Build Insurance Program</dc:title>
  <dc:creator>Hart, Ed</dc:creator>
  <cp:lastModifiedBy>Hart, Ed</cp:lastModifiedBy>
  <cp:revision>29</cp:revision>
  <dcterms:created xsi:type="dcterms:W3CDTF">2018-08-21T16:19:32Z</dcterms:created>
  <dcterms:modified xsi:type="dcterms:W3CDTF">2018-09-26T16:46:43Z</dcterms:modified>
</cp:coreProperties>
</file>