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58" r:id="rId6"/>
    <p:sldId id="261" r:id="rId7"/>
    <p:sldId id="259" r:id="rId8"/>
    <p:sldId id="266" r:id="rId9"/>
    <p:sldId id="264" r:id="rId10"/>
    <p:sldId id="262" r:id="rId11"/>
    <p:sldId id="263" r:id="rId12"/>
    <p:sldId id="265" r:id="rId13"/>
    <p:sldId id="260" r:id="rId14"/>
    <p:sldId id="267"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35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178447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159703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755202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187977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00154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92738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028230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12002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3709339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52661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6FE628-828D-41D2-AECC-C3CBFDAF158C}"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400984-BE78-4F08-A983-6CC553EB7EC5}" type="slidenum">
              <a:rPr lang="en-US" smtClean="0"/>
              <a:t>‹#›</a:t>
            </a:fld>
            <a:endParaRPr lang="en-US" dirty="0"/>
          </a:p>
        </p:txBody>
      </p:sp>
    </p:spTree>
    <p:extLst>
      <p:ext uri="{BB962C8B-B14F-4D97-AF65-F5344CB8AC3E}">
        <p14:creationId xmlns:p14="http://schemas.microsoft.com/office/powerpoint/2010/main" val="2638129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6FE628-828D-41D2-AECC-C3CBFDAF158C}" type="datetimeFigureOut">
              <a:rPr lang="en-US" smtClean="0"/>
              <a:t>10/1/2018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400984-BE78-4F08-A983-6CC553EB7EC5}" type="slidenum">
              <a:rPr lang="en-US" smtClean="0"/>
              <a:t>‹#›</a:t>
            </a:fld>
            <a:endParaRPr lang="en-US" dirty="0"/>
          </a:p>
        </p:txBody>
      </p:sp>
    </p:spTree>
    <p:extLst>
      <p:ext uri="{BB962C8B-B14F-4D97-AF65-F5344CB8AC3E}">
        <p14:creationId xmlns:p14="http://schemas.microsoft.com/office/powerpoint/2010/main" val="2184356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Love My Tender </a:t>
            </a:r>
            <a:br>
              <a:rPr lang="en-US" dirty="0"/>
            </a:br>
            <a:r>
              <a:rPr lang="en-US" dirty="0"/>
              <a:t>Love My Suit</a:t>
            </a:r>
            <a:br>
              <a:rPr lang="en-US" dirty="0"/>
            </a:br>
            <a:r>
              <a:rPr lang="en-US" dirty="0"/>
              <a:t>Never Let Me Go (Bare)</a:t>
            </a:r>
          </a:p>
        </p:txBody>
      </p:sp>
      <p:sp>
        <p:nvSpPr>
          <p:cNvPr id="3" name="Subtitle 2"/>
          <p:cNvSpPr>
            <a:spLocks noGrp="1"/>
          </p:cNvSpPr>
          <p:nvPr>
            <p:ph type="subTitle" idx="1"/>
          </p:nvPr>
        </p:nvSpPr>
        <p:spPr>
          <a:xfrm>
            <a:off x="1371600" y="3886200"/>
            <a:ext cx="6400800" cy="1143000"/>
          </a:xfrm>
        </p:spPr>
        <p:txBody>
          <a:bodyPr/>
          <a:lstStyle/>
          <a:p>
            <a:r>
              <a:rPr lang="en-US" dirty="0"/>
              <a:t>How to tender a claim</a:t>
            </a:r>
          </a:p>
        </p:txBody>
      </p:sp>
    </p:spTree>
    <p:extLst>
      <p:ext uri="{BB962C8B-B14F-4D97-AF65-F5344CB8AC3E}">
        <p14:creationId xmlns:p14="http://schemas.microsoft.com/office/powerpoint/2010/main" val="700259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Love My Tender</a:t>
            </a:r>
          </a:p>
        </p:txBody>
      </p:sp>
      <p:sp>
        <p:nvSpPr>
          <p:cNvPr id="3" name="Content Placeholder 2"/>
          <p:cNvSpPr>
            <a:spLocks noGrp="1"/>
          </p:cNvSpPr>
          <p:nvPr>
            <p:ph idx="1"/>
          </p:nvPr>
        </p:nvSpPr>
        <p:spPr/>
        <p:txBody>
          <a:bodyPr>
            <a:normAutofit lnSpcReduction="10000"/>
          </a:bodyPr>
          <a:lstStyle/>
          <a:p>
            <a:r>
              <a:rPr lang="en-US" b="1" dirty="0"/>
              <a:t>Tender</a:t>
            </a:r>
            <a:r>
              <a:rPr lang="en-US" dirty="0"/>
              <a:t> of Defense. The act in which one party places its defense and all costs associated with said defense with another due to a contract or other agreement. This transfers the obligation of the defense and possible indemnification to the party to which the </a:t>
            </a:r>
            <a:r>
              <a:rPr lang="en-US" b="1" dirty="0"/>
              <a:t>tender</a:t>
            </a:r>
            <a:r>
              <a:rPr lang="en-US" dirty="0"/>
              <a:t> was made.</a:t>
            </a:r>
          </a:p>
          <a:p>
            <a:r>
              <a:rPr lang="en-US" dirty="0"/>
              <a:t>verb (used with object)1.to present formally for acceptance; make formal offer of:</a:t>
            </a:r>
            <a:r>
              <a:rPr lang="en-US" i="1" dirty="0"/>
              <a:t>to tender one's resignation.</a:t>
            </a:r>
            <a:endParaRPr lang="en-US" dirty="0"/>
          </a:p>
          <a:p>
            <a:endParaRPr lang="en-US" dirty="0"/>
          </a:p>
        </p:txBody>
      </p:sp>
    </p:spTree>
    <p:extLst>
      <p:ext uri="{BB962C8B-B14F-4D97-AF65-F5344CB8AC3E}">
        <p14:creationId xmlns:p14="http://schemas.microsoft.com/office/powerpoint/2010/main" val="1897986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577419"/>
            <a:ext cx="7175982" cy="370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240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Love My Tender</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254360"/>
            <a:ext cx="3657600" cy="5004107"/>
          </a:xfrm>
        </p:spPr>
      </p:pic>
    </p:spTree>
    <p:extLst>
      <p:ext uri="{BB962C8B-B14F-4D97-AF65-F5344CB8AC3E}">
        <p14:creationId xmlns:p14="http://schemas.microsoft.com/office/powerpoint/2010/main" val="227636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normAutofit fontScale="92500" lnSpcReduction="20000"/>
          </a:bodyPr>
          <a:lstStyle/>
          <a:p>
            <a:r>
              <a:rPr lang="en-US" i="1" dirty="0"/>
              <a:t>a. Defined</a:t>
            </a:r>
            <a:r>
              <a:rPr lang="en-US" dirty="0"/>
              <a:t>. What is a potential claim? A visitor slips and falls on your sidewalk . . . a resident writes a letter to the board threatening to sue over a roof leak . . . a homeowner feels defamed over a newsletter article and sends an email to the board threatening to sue. These are potential claims as opposed to actual claims. A lawsuit has not yet been filed but could at some point in the future. Immediately putting the carrier on notice preserves the association's rights.</a:t>
            </a:r>
            <a:br>
              <a:rPr lang="en-US" dirty="0"/>
            </a:br>
            <a:endParaRPr lang="en-US" dirty="0"/>
          </a:p>
        </p:txBody>
      </p:sp>
    </p:spTree>
    <p:extLst>
      <p:ext uri="{BB962C8B-B14F-4D97-AF65-F5344CB8AC3E}">
        <p14:creationId xmlns:p14="http://schemas.microsoft.com/office/powerpoint/2010/main" val="494051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normAutofit fontScale="85000" lnSpcReduction="20000"/>
          </a:bodyPr>
          <a:lstStyle/>
          <a:p>
            <a:pPr fontAlgn="base"/>
            <a:r>
              <a:rPr lang="en-US" dirty="0"/>
              <a:t>If you become aware of an incident, notify your insurance company.</a:t>
            </a:r>
          </a:p>
          <a:p>
            <a:pPr fontAlgn="base"/>
            <a:r>
              <a:rPr lang="en-US" dirty="0"/>
              <a:t>If you are sued, notify your carrier.</a:t>
            </a:r>
          </a:p>
          <a:p>
            <a:pPr fontAlgn="base"/>
            <a:r>
              <a:rPr lang="en-US" dirty="0"/>
              <a:t>If you receive a summons, subpoena, motion, demand, settlement offer or other lawsuit papers, forward them to your carrier.</a:t>
            </a:r>
          </a:p>
          <a:p>
            <a:pPr fontAlgn="base"/>
            <a:r>
              <a:rPr lang="en-US" b="1" dirty="0"/>
              <a:t>It doesn’t matter who’s right or wrong. </a:t>
            </a:r>
            <a:r>
              <a:rPr lang="en-US" dirty="0"/>
              <a:t> Even if you are certain that the claim is unjustified or frivolous, report it anyway. False or frivolous accusations or even correctable errors still cost money to address and you may need your carrier’s assistance. You will definitely want the carrier’s assistance if a lawsuit results.</a:t>
            </a:r>
          </a:p>
          <a:p>
            <a:endParaRPr lang="en-US" dirty="0"/>
          </a:p>
        </p:txBody>
      </p:sp>
    </p:spTree>
    <p:extLst>
      <p:ext uri="{BB962C8B-B14F-4D97-AF65-F5344CB8AC3E}">
        <p14:creationId xmlns:p14="http://schemas.microsoft.com/office/powerpoint/2010/main" val="377216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lstStyle/>
          <a:p>
            <a:r>
              <a:rPr lang="en-US" i="1" dirty="0"/>
              <a:t>b. Written vs. Oral</a:t>
            </a:r>
            <a:r>
              <a:rPr lang="en-US" dirty="0"/>
              <a:t>. A verbal threat "You will hear from my lawyer!" is not considered significant enough to report to the  insurance carriers. Most policies require that written threats of legal action be reported. Accordingly, whenever you receive a written threat of legal action, it should immediately report it.</a:t>
            </a:r>
          </a:p>
        </p:txBody>
      </p:sp>
    </p:spTree>
    <p:extLst>
      <p:ext uri="{BB962C8B-B14F-4D97-AF65-F5344CB8AC3E}">
        <p14:creationId xmlns:p14="http://schemas.microsoft.com/office/powerpoint/2010/main" val="2853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lstStyle/>
          <a:p>
            <a:r>
              <a:rPr lang="en-US" dirty="0"/>
              <a:t>Who do I tender to?</a:t>
            </a:r>
          </a:p>
          <a:p>
            <a:r>
              <a:rPr lang="en-US" dirty="0"/>
              <a:t>My Carrier to preserve my coverage and rights and to obtain immediate defense.</a:t>
            </a:r>
          </a:p>
          <a:p>
            <a:r>
              <a:rPr lang="en-US" dirty="0"/>
              <a:t>Search for other coverage in contracts, purchase orders and agreements.</a:t>
            </a:r>
          </a:p>
        </p:txBody>
      </p:sp>
    </p:spTree>
    <p:extLst>
      <p:ext uri="{BB962C8B-B14F-4D97-AF65-F5344CB8AC3E}">
        <p14:creationId xmlns:p14="http://schemas.microsoft.com/office/powerpoint/2010/main" val="1092317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normAutofit fontScale="92500" lnSpcReduction="20000"/>
          </a:bodyPr>
          <a:lstStyle/>
          <a:p>
            <a:r>
              <a:rPr lang="en-US" dirty="0"/>
              <a:t>In a tender letter, a party should lay out the basis for the tender, including specific citation to contractual provisions, common law or statutes and include a copy of the relevant contract, if applicable. The language in the letter should mirror that of the contractual provision relied upon and/or law on which the tender is based, but should always request full indemnity as to any settlement, judgment or other expenses, as well as request the immediate defense of any claim or lawsuit. </a:t>
            </a:r>
          </a:p>
        </p:txBody>
      </p:sp>
    </p:spTree>
    <p:extLst>
      <p:ext uri="{BB962C8B-B14F-4D97-AF65-F5344CB8AC3E}">
        <p14:creationId xmlns:p14="http://schemas.microsoft.com/office/powerpoint/2010/main" val="158061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normAutofit/>
          </a:bodyPr>
          <a:lstStyle/>
          <a:p>
            <a:r>
              <a:rPr lang="en-US" dirty="0"/>
              <a:t>On behalf of ( contractor A ) we are hereby tendering to (Contractor B ) and ( B’s Insurance Carrier) its defense in the lawsuit currently pending in the Circuit Court of Cook County, Illinois.  This tender is being made pursuant to the status of Contractor A as an additional insured  under ( Insurance company B) issued to ( subcontractor B).</a:t>
            </a:r>
          </a:p>
        </p:txBody>
      </p:sp>
    </p:spTree>
    <p:extLst>
      <p:ext uri="{BB962C8B-B14F-4D97-AF65-F5344CB8AC3E}">
        <p14:creationId xmlns:p14="http://schemas.microsoft.com/office/powerpoint/2010/main" val="1990781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normAutofit fontScale="92500" lnSpcReduction="10000"/>
          </a:bodyPr>
          <a:lstStyle/>
          <a:p>
            <a:r>
              <a:rPr lang="en-US" dirty="0"/>
              <a:t>This tender is made to ( Insurance company B] without recourse to [contractor A’s] own policy of insurance with [Insurance company A] except as standby coverage should [Subcontractor B] not fulfill its obligations pursuant to its insurance coverage. It is the expressed intention of [Contractor A] that it be provided with insurance coverage for the [lawsuit] solely though the insurance policy issued to [Subcontractor B] by [ Insurance Company B].</a:t>
            </a:r>
          </a:p>
        </p:txBody>
      </p:sp>
    </p:spTree>
    <p:extLst>
      <p:ext uri="{BB962C8B-B14F-4D97-AF65-F5344CB8AC3E}">
        <p14:creationId xmlns:p14="http://schemas.microsoft.com/office/powerpoint/2010/main" val="3280351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a:xfrm>
            <a:off x="457200" y="1417638"/>
            <a:ext cx="8229600" cy="4708525"/>
          </a:xfrm>
        </p:spPr>
        <p:txBody>
          <a:bodyPr>
            <a:normAutofit fontScale="70000" lnSpcReduction="20000"/>
          </a:bodyPr>
          <a:lstStyle/>
          <a:p>
            <a:r>
              <a:rPr lang="en-US" dirty="0"/>
              <a:t>On behalf of [Contractor A] we hereby request all benefits available to [Contractor A] from [Insurance company C] including the right to a defense and indemnity in the [lawsuit] currently pending in the Circuit Court of Cook County Illinois. This request/tender is being made pursuant to [Contractor A’s ) status as an additional insured under [Insurance company C’s] policy;</a:t>
            </a:r>
          </a:p>
          <a:p>
            <a:endParaRPr lang="en-US" dirty="0"/>
          </a:p>
          <a:p>
            <a:r>
              <a:rPr lang="en-US" dirty="0"/>
              <a:t>[Contractor A] is currently being defended under a reservation of rights by [Insurance Company B], [contractor B’s] carrier. The purpose of this letter is to obtain the additional benefits of a defense and indemnity from Insurer C in addition to the defense and indemnity being provided by [Insurer B]. This request/tender is made to [Insurer C] without recourse to [Contactor A’s] own policy of insurance with [Insurer A] except as standby coverage should [Contractor B] or [Contractor C] not fulfill their obligations pursuant to its insurance coverage.</a:t>
            </a:r>
          </a:p>
          <a:p>
            <a:endParaRPr lang="en-US" dirty="0"/>
          </a:p>
          <a:p>
            <a:endParaRPr lang="en-US" dirty="0"/>
          </a:p>
        </p:txBody>
      </p:sp>
    </p:spTree>
    <p:extLst>
      <p:ext uri="{BB962C8B-B14F-4D97-AF65-F5344CB8AC3E}">
        <p14:creationId xmlns:p14="http://schemas.microsoft.com/office/powerpoint/2010/main" val="3901440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lstStyle/>
          <a:p>
            <a:r>
              <a:rPr lang="en-US" dirty="0"/>
              <a:t>One of the few duties imposed on an insured is to establish that it is the insured of a policy of insurance issued by the insurer.</a:t>
            </a:r>
          </a:p>
          <a:p>
            <a:r>
              <a:rPr lang="en-US" dirty="0"/>
              <a:t>If in pre suit  the tender may be made by contactor to contractor at similar level.</a:t>
            </a:r>
          </a:p>
          <a:p>
            <a:r>
              <a:rPr lang="en-US" dirty="0"/>
              <a:t>If in suit the tender should be by council assigned to defend.</a:t>
            </a:r>
          </a:p>
          <a:p>
            <a:endParaRPr lang="en-US" dirty="0"/>
          </a:p>
        </p:txBody>
      </p:sp>
    </p:spTree>
    <p:extLst>
      <p:ext uri="{BB962C8B-B14F-4D97-AF65-F5344CB8AC3E}">
        <p14:creationId xmlns:p14="http://schemas.microsoft.com/office/powerpoint/2010/main" val="2878011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lstStyle/>
          <a:p>
            <a:r>
              <a:rPr lang="en-US" dirty="0"/>
              <a:t>So what is all this fuss about</a:t>
            </a:r>
          </a:p>
          <a:p>
            <a:r>
              <a:rPr lang="en-US" dirty="0"/>
              <a:t>Managing the claim and preserving rights and coverage.  </a:t>
            </a:r>
          </a:p>
          <a:p>
            <a:r>
              <a:rPr lang="en-US" dirty="0"/>
              <a:t>This is especially important in Illinois but still important in other states.  </a:t>
            </a:r>
          </a:p>
          <a:p>
            <a:r>
              <a:rPr lang="en-US" dirty="0"/>
              <a:t>Outside Illinois the “other insurance provisions</a:t>
            </a:r>
            <a:r>
              <a:rPr lang="en-US"/>
              <a:t>” will apply.</a:t>
            </a:r>
            <a:endParaRPr lang="en-US" dirty="0"/>
          </a:p>
        </p:txBody>
      </p:sp>
    </p:spTree>
    <p:extLst>
      <p:ext uri="{BB962C8B-B14F-4D97-AF65-F5344CB8AC3E}">
        <p14:creationId xmlns:p14="http://schemas.microsoft.com/office/powerpoint/2010/main" val="222183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a:t>
            </a:r>
            <a:r>
              <a:rPr lang="en-US"/>
              <a:t>My Tender</a:t>
            </a:r>
          </a:p>
        </p:txBody>
      </p:sp>
      <p:sp>
        <p:nvSpPr>
          <p:cNvPr id="3" name="Content Placeholder 2"/>
          <p:cNvSpPr>
            <a:spLocks noGrp="1"/>
          </p:cNvSpPr>
          <p:nvPr>
            <p:ph idx="1"/>
          </p:nvPr>
        </p:nvSpPr>
        <p:spPr/>
        <p:txBody>
          <a:bodyPr>
            <a:normAutofit lnSpcReduction="10000"/>
          </a:bodyPr>
          <a:lstStyle/>
          <a:p>
            <a:r>
              <a:rPr lang="en-US" dirty="0"/>
              <a:t>Courts generally seem to agree that the intent is for the “additional insured” coverage to be primary. However, decisions as to priority based on the policy language, or the language of the contract promising indemnity, have gone both ways, especially in states which attempt to reach a decision on priority based on the particulars of the “other insurance” clauses at issue, rather than on the closeness of each policy to the risk. </a:t>
            </a:r>
          </a:p>
        </p:txBody>
      </p:sp>
    </p:spTree>
    <p:extLst>
      <p:ext uri="{BB962C8B-B14F-4D97-AF65-F5344CB8AC3E}">
        <p14:creationId xmlns:p14="http://schemas.microsoft.com/office/powerpoint/2010/main" val="1647691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My Tender</a:t>
            </a:r>
          </a:p>
        </p:txBody>
      </p:sp>
      <p:sp>
        <p:nvSpPr>
          <p:cNvPr id="3" name="Content Placeholder 2"/>
          <p:cNvSpPr>
            <a:spLocks noGrp="1"/>
          </p:cNvSpPr>
          <p:nvPr>
            <p:ph idx="1"/>
          </p:nvPr>
        </p:nvSpPr>
        <p:spPr/>
        <p:txBody>
          <a:bodyPr/>
          <a:lstStyle/>
          <a:p>
            <a:r>
              <a:rPr lang="en-US" dirty="0"/>
              <a:t>The issue is the “management” of the defense and any resulting indemnity.</a:t>
            </a:r>
          </a:p>
          <a:p>
            <a:r>
              <a:rPr lang="en-US" dirty="0"/>
              <a:t>If not  managed it will not work out to your client’s benefit.</a:t>
            </a:r>
          </a:p>
          <a:p>
            <a:r>
              <a:rPr lang="en-US" dirty="0"/>
              <a:t>Report to all possible insurance and indemnity options available and tell each what you want.</a:t>
            </a:r>
          </a:p>
          <a:p>
            <a:r>
              <a:rPr lang="en-US" dirty="0">
                <a:solidFill>
                  <a:srgbClr val="FF0000"/>
                </a:solidFill>
              </a:rPr>
              <a:t>Be sure you draft a contract that will give you access to the coverage you want</a:t>
            </a:r>
            <a:r>
              <a:rPr lang="en-US" dirty="0"/>
              <a:t>!</a:t>
            </a:r>
          </a:p>
        </p:txBody>
      </p:sp>
    </p:spTree>
    <p:extLst>
      <p:ext uri="{BB962C8B-B14F-4D97-AF65-F5344CB8AC3E}">
        <p14:creationId xmlns:p14="http://schemas.microsoft.com/office/powerpoint/2010/main" val="435239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965</Words>
  <Application>Microsoft Office PowerPoint</Application>
  <PresentationFormat>On-screen Show (4:3)</PresentationFormat>
  <Paragraphs>46</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Love My Tender  Love My Suit Never Let Me Go (Bare)</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lpstr>Love My Tender</vt:lpstr>
    </vt:vector>
  </TitlesOfParts>
  <Company>Willis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 My Tender  Love My Suit Never Let Me Go Bare</dc:title>
  <dc:creator>Hart, Ed</dc:creator>
  <cp:lastModifiedBy>Gini Hart</cp:lastModifiedBy>
  <cp:revision>22</cp:revision>
  <dcterms:created xsi:type="dcterms:W3CDTF">2018-03-21T14:20:22Z</dcterms:created>
  <dcterms:modified xsi:type="dcterms:W3CDTF">2018-10-01T21:27:33Z</dcterms:modified>
</cp:coreProperties>
</file>