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4" r:id="rId4"/>
    <p:sldId id="258" r:id="rId5"/>
    <p:sldId id="259" r:id="rId6"/>
    <p:sldId id="260" r:id="rId7"/>
    <p:sldId id="261" r:id="rId8"/>
    <p:sldId id="277" r:id="rId9"/>
    <p:sldId id="262" r:id="rId10"/>
    <p:sldId id="266" r:id="rId11"/>
    <p:sldId id="267" r:id="rId12"/>
    <p:sldId id="268" r:id="rId13"/>
    <p:sldId id="269" r:id="rId14"/>
    <p:sldId id="270" r:id="rId15"/>
    <p:sldId id="271" r:id="rId16"/>
    <p:sldId id="272" r:id="rId17"/>
    <p:sldId id="273" r:id="rId18"/>
    <p:sldId id="265" r:id="rId19"/>
    <p:sldId id="263" r:id="rId20"/>
    <p:sldId id="279" r:id="rId21"/>
    <p:sldId id="264" r:id="rId22"/>
    <p:sldId id="275" r:id="rId23"/>
    <p:sldId id="276"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277"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3667643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239114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1517078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2713268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400675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3876199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3728531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1952805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1032485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2852902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4CE553-0140-4C57-BC7C-ED112CBB946D}"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C446B-F509-417D-AB27-7B9C5F42CEFF}" type="slidenum">
              <a:rPr lang="en-US" smtClean="0"/>
              <a:t>‹#›</a:t>
            </a:fld>
            <a:endParaRPr lang="en-US" dirty="0"/>
          </a:p>
        </p:txBody>
      </p:sp>
    </p:spTree>
    <p:extLst>
      <p:ext uri="{BB962C8B-B14F-4D97-AF65-F5344CB8AC3E}">
        <p14:creationId xmlns:p14="http://schemas.microsoft.com/office/powerpoint/2010/main" val="3978919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CE553-0140-4C57-BC7C-ED112CBB946D}" type="datetimeFigureOut">
              <a:rPr lang="en-US" smtClean="0"/>
              <a:t>9/26/2018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C446B-F509-417D-AB27-7B9C5F42CEFF}" type="slidenum">
              <a:rPr lang="en-US" smtClean="0"/>
              <a:t>‹#›</a:t>
            </a:fld>
            <a:endParaRPr lang="en-US" dirty="0"/>
          </a:p>
        </p:txBody>
      </p:sp>
    </p:spTree>
    <p:extLst>
      <p:ext uri="{BB962C8B-B14F-4D97-AF65-F5344CB8AC3E}">
        <p14:creationId xmlns:p14="http://schemas.microsoft.com/office/powerpoint/2010/main" val="2889143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JOINT VENTURES</a:t>
            </a:r>
            <a:endParaRPr lang="en-US" dirty="0"/>
          </a:p>
        </p:txBody>
      </p:sp>
      <p:sp>
        <p:nvSpPr>
          <p:cNvPr id="3" name="Subtitle 2"/>
          <p:cNvSpPr>
            <a:spLocks noGrp="1"/>
          </p:cNvSpPr>
          <p:nvPr>
            <p:ph type="subTitle" idx="1"/>
          </p:nvPr>
        </p:nvSpPr>
        <p:spPr/>
        <p:txBody>
          <a:bodyPr/>
          <a:lstStyle/>
          <a:p>
            <a:r>
              <a:rPr lang="en-US" dirty="0" smtClean="0"/>
              <a:t>Joint Venture insurance solutions</a:t>
            </a:r>
            <a:endParaRPr lang="en-US" dirty="0"/>
          </a:p>
        </p:txBody>
      </p:sp>
    </p:spTree>
    <p:extLst>
      <p:ext uri="{BB962C8B-B14F-4D97-AF65-F5344CB8AC3E}">
        <p14:creationId xmlns:p14="http://schemas.microsoft.com/office/powerpoint/2010/main" val="1540023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5300" dirty="0" smtClean="0"/>
              <a:t>Why Joint Ventures</a:t>
            </a:r>
            <a:br>
              <a:rPr lang="en-US" sz="5300" dirty="0" smtClean="0"/>
            </a:br>
            <a:r>
              <a:rPr lang="en-US" sz="5300" dirty="0"/>
              <a:t/>
            </a:r>
            <a:br>
              <a:rPr lang="en-US" sz="5300"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endParaRPr lang="en-US" dirty="0"/>
          </a:p>
        </p:txBody>
      </p:sp>
      <p:sp>
        <p:nvSpPr>
          <p:cNvPr id="4" name="TextBox 3"/>
          <p:cNvSpPr txBox="1"/>
          <p:nvPr/>
        </p:nvSpPr>
        <p:spPr>
          <a:xfrm>
            <a:off x="685800" y="1676400"/>
            <a:ext cx="7543800" cy="4770537"/>
          </a:xfrm>
          <a:prstGeom prst="rect">
            <a:avLst/>
          </a:prstGeom>
          <a:noFill/>
        </p:spPr>
        <p:txBody>
          <a:bodyPr wrap="square" rtlCol="0">
            <a:spAutoFit/>
          </a:bodyPr>
          <a:lstStyle/>
          <a:p>
            <a:pPr lvl="2"/>
            <a:r>
              <a:rPr lang="en-US" altLang="en-US" sz="2800" dirty="0" smtClean="0"/>
              <a:t>Size or complexity of project</a:t>
            </a:r>
          </a:p>
          <a:p>
            <a:pPr lvl="2"/>
            <a:r>
              <a:rPr lang="en-US" altLang="en-US" sz="2800" dirty="0" smtClean="0"/>
              <a:t>Surety Capacity</a:t>
            </a:r>
          </a:p>
          <a:p>
            <a:pPr lvl="2"/>
            <a:r>
              <a:rPr lang="en-US" altLang="en-US" sz="2800" dirty="0" smtClean="0"/>
              <a:t>JV partner client relationship / political connection</a:t>
            </a:r>
          </a:p>
          <a:p>
            <a:pPr lvl="2"/>
            <a:r>
              <a:rPr lang="en-US" altLang="en-US" sz="2800" dirty="0" smtClean="0"/>
              <a:t>Meet MWBE or other federal / state / local bidding requirements</a:t>
            </a:r>
          </a:p>
          <a:p>
            <a:pPr lvl="2"/>
            <a:r>
              <a:rPr lang="en-US" altLang="en-US" sz="2800" dirty="0" smtClean="0"/>
              <a:t>JV partner has unique skills</a:t>
            </a:r>
          </a:p>
          <a:p>
            <a:pPr lvl="2"/>
            <a:r>
              <a:rPr lang="en-US" altLang="en-US" sz="2800" dirty="0" smtClean="0"/>
              <a:t>Geographical location of project</a:t>
            </a:r>
          </a:p>
          <a:p>
            <a:pPr lvl="2"/>
            <a:r>
              <a:rPr lang="en-US" altLang="en-US" sz="2800" dirty="0" smtClean="0"/>
              <a:t>Meet aggressive schedule challenges</a:t>
            </a:r>
          </a:p>
          <a:p>
            <a:pPr lvl="2"/>
            <a:r>
              <a:rPr lang="en-US" altLang="en-US" sz="2800" dirty="0" smtClean="0"/>
              <a:t>Limit participants’ liability </a:t>
            </a:r>
          </a:p>
          <a:p>
            <a:endParaRPr lang="en-US" sz="2400" dirty="0"/>
          </a:p>
        </p:txBody>
      </p:sp>
    </p:spTree>
    <p:extLst>
      <p:ext uri="{BB962C8B-B14F-4D97-AF65-F5344CB8AC3E}">
        <p14:creationId xmlns:p14="http://schemas.microsoft.com/office/powerpoint/2010/main" val="2434716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Ventures</a:t>
            </a:r>
            <a:endParaRPr lang="en-US" dirty="0"/>
          </a:p>
        </p:txBody>
      </p:sp>
      <p:sp>
        <p:nvSpPr>
          <p:cNvPr id="3" name="TextBox 2"/>
          <p:cNvSpPr txBox="1"/>
          <p:nvPr/>
        </p:nvSpPr>
        <p:spPr>
          <a:xfrm>
            <a:off x="762000" y="1600200"/>
            <a:ext cx="7543800" cy="4370427"/>
          </a:xfrm>
          <a:prstGeom prst="rect">
            <a:avLst/>
          </a:prstGeom>
          <a:noFill/>
        </p:spPr>
        <p:txBody>
          <a:bodyPr wrap="square" rtlCol="0">
            <a:spAutoFit/>
          </a:bodyPr>
          <a:lstStyle/>
          <a:p>
            <a:r>
              <a:rPr lang="en-US" sz="2000" dirty="0" smtClean="0"/>
              <a:t>So what is the big deal about Joint Ventures?</a:t>
            </a:r>
          </a:p>
          <a:p>
            <a:endParaRPr lang="en-US" sz="2000" dirty="0"/>
          </a:p>
          <a:p>
            <a:pPr marL="457200" indent="-457200">
              <a:buAutoNum type="arabicParenR"/>
            </a:pPr>
            <a:r>
              <a:rPr lang="en-US" sz="2000" dirty="0" smtClean="0"/>
              <a:t>The ISO CGL policy definition of insured excludes Joint Ventures unless named in the Declarations</a:t>
            </a:r>
            <a:r>
              <a:rPr lang="en-US" dirty="0" smtClean="0"/>
              <a:t>.  This is because  underwriters want to  know what the venture will do before adding it to the policy.  A joint Venture is often formed to do unusual work or enter a new area or territory.   </a:t>
            </a:r>
          </a:p>
          <a:p>
            <a:pPr marL="457200" indent="-457200">
              <a:buAutoNum type="arabicParenR"/>
            </a:pPr>
            <a:r>
              <a:rPr lang="en-US" dirty="0"/>
              <a:t>. Any organization you newly acquire or form, other than a partnership, </a:t>
            </a:r>
            <a:r>
              <a:rPr lang="en-US" dirty="0">
                <a:solidFill>
                  <a:srgbClr val="FF0000"/>
                </a:solidFill>
              </a:rPr>
              <a:t>joint venture </a:t>
            </a:r>
            <a:r>
              <a:rPr lang="en-US" dirty="0"/>
              <a:t>or limited liability company, and over which you maintain ownership or majority interest, will qualify as a Named Insured if there is no other similar insurance available to that organization.</a:t>
            </a:r>
            <a:endParaRPr lang="en-US" dirty="0" smtClean="0"/>
          </a:p>
          <a:p>
            <a:pPr marL="457200" indent="-457200">
              <a:buAutoNum type="arabicParenR"/>
            </a:pPr>
            <a:r>
              <a:rPr lang="en-US" dirty="0" smtClean="0"/>
              <a:t>Joint and several liability.  All partners are jointly and severally liable for the actions of the joint venture.  If your partner takes a powder, you are on the hook for the whole enchilada.</a:t>
            </a:r>
          </a:p>
          <a:p>
            <a:pPr marL="342900" indent="-342900">
              <a:buAutoNum type="arabicParenR"/>
            </a:pPr>
            <a:endParaRPr lang="en-US" dirty="0"/>
          </a:p>
        </p:txBody>
      </p:sp>
    </p:spTree>
    <p:extLst>
      <p:ext uri="{BB962C8B-B14F-4D97-AF65-F5344CB8AC3E}">
        <p14:creationId xmlns:p14="http://schemas.microsoft.com/office/powerpoint/2010/main" val="2848962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Joint Ventures</a:t>
            </a:r>
            <a:endParaRPr lang="en-US" dirty="0"/>
          </a:p>
        </p:txBody>
      </p:sp>
      <p:sp>
        <p:nvSpPr>
          <p:cNvPr id="3" name="TextBox 2"/>
          <p:cNvSpPr txBox="1"/>
          <p:nvPr/>
        </p:nvSpPr>
        <p:spPr>
          <a:xfrm>
            <a:off x="838200" y="1828800"/>
            <a:ext cx="7620000" cy="3970318"/>
          </a:xfrm>
          <a:prstGeom prst="rect">
            <a:avLst/>
          </a:prstGeom>
          <a:noFill/>
        </p:spPr>
        <p:txBody>
          <a:bodyPr wrap="square" rtlCol="0">
            <a:spAutoFit/>
          </a:bodyPr>
          <a:lstStyle/>
          <a:p>
            <a:pPr lvl="2"/>
            <a:r>
              <a:rPr lang="en-US" altLang="en-US" dirty="0" smtClean="0"/>
              <a:t>Integrated Joint Venture</a:t>
            </a:r>
          </a:p>
          <a:p>
            <a:pPr lvl="3"/>
            <a:r>
              <a:rPr lang="en-US" altLang="en-US" dirty="0" smtClean="0"/>
              <a:t>Partners share all profits and losses in proportion to their % interest in the Joint Venture</a:t>
            </a:r>
          </a:p>
          <a:p>
            <a:pPr lvl="3"/>
            <a:r>
              <a:rPr lang="en-US" altLang="en-US" dirty="0" smtClean="0"/>
              <a:t>Partners share all resources and personnel </a:t>
            </a:r>
          </a:p>
          <a:p>
            <a:pPr lvl="2"/>
            <a:r>
              <a:rPr lang="en-US" altLang="en-US" dirty="0" smtClean="0"/>
              <a:t>Non-Integrated Joint Venture</a:t>
            </a:r>
          </a:p>
          <a:p>
            <a:pPr lvl="3"/>
            <a:r>
              <a:rPr lang="en-US" altLang="en-US" dirty="0" smtClean="0"/>
              <a:t>No sharing of profits or losses</a:t>
            </a:r>
          </a:p>
          <a:p>
            <a:pPr lvl="3"/>
            <a:r>
              <a:rPr lang="en-US" altLang="en-US" dirty="0" smtClean="0"/>
              <a:t>Each partner provides a specific scope of work and is responsible for the profits from such scope of work</a:t>
            </a:r>
          </a:p>
          <a:p>
            <a:pPr lvl="3"/>
            <a:r>
              <a:rPr lang="en-US" altLang="en-US" dirty="0" smtClean="0"/>
              <a:t>Each partner is solely responsible for their scope if work</a:t>
            </a:r>
          </a:p>
          <a:p>
            <a:pPr lvl="3"/>
            <a:r>
              <a:rPr lang="en-US" altLang="en-US" dirty="0" smtClean="0"/>
              <a:t>Example: a “shell” joint venture</a:t>
            </a:r>
          </a:p>
          <a:p>
            <a:pPr lvl="2"/>
            <a:r>
              <a:rPr lang="en-US" altLang="en-US" dirty="0" smtClean="0"/>
              <a:t>Combination Integrated &amp; Non-Integrated Joint Venture</a:t>
            </a:r>
          </a:p>
          <a:p>
            <a:pPr lvl="2"/>
            <a:r>
              <a:rPr lang="en-US" altLang="en-US" dirty="0" smtClean="0"/>
              <a:t>Silent Joint Venture</a:t>
            </a:r>
          </a:p>
          <a:p>
            <a:pPr lvl="3"/>
            <a:r>
              <a:rPr lang="en-US" altLang="en-US" dirty="0" smtClean="0"/>
              <a:t>One or more of the partners is not disclosed</a:t>
            </a:r>
          </a:p>
          <a:p>
            <a:endParaRPr lang="en-US" dirty="0"/>
          </a:p>
        </p:txBody>
      </p:sp>
    </p:spTree>
    <p:extLst>
      <p:ext uri="{BB962C8B-B14F-4D97-AF65-F5344CB8AC3E}">
        <p14:creationId xmlns:p14="http://schemas.microsoft.com/office/powerpoint/2010/main" val="42354906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Venture Insurance Goals</a:t>
            </a:r>
            <a:endParaRPr lang="en-US" dirty="0"/>
          </a:p>
        </p:txBody>
      </p:sp>
      <p:sp>
        <p:nvSpPr>
          <p:cNvPr id="3" name="TextBox 2"/>
          <p:cNvSpPr txBox="1"/>
          <p:nvPr/>
        </p:nvSpPr>
        <p:spPr>
          <a:xfrm>
            <a:off x="533400" y="1981200"/>
            <a:ext cx="7924800" cy="2954655"/>
          </a:xfrm>
          <a:prstGeom prst="rect">
            <a:avLst/>
          </a:prstGeom>
          <a:noFill/>
        </p:spPr>
        <p:txBody>
          <a:bodyPr wrap="square" rtlCol="0">
            <a:spAutoFit/>
          </a:bodyPr>
          <a:lstStyle/>
          <a:p>
            <a:pPr lvl="2"/>
            <a:r>
              <a:rPr lang="en-US" altLang="en-US" sz="2400" dirty="0" smtClean="0"/>
              <a:t>Provide an efficient, integrated, cost effective insurance program</a:t>
            </a:r>
          </a:p>
          <a:p>
            <a:pPr lvl="2"/>
            <a:r>
              <a:rPr lang="en-US" altLang="en-US" sz="2400" dirty="0" smtClean="0"/>
              <a:t>Provide stable, long term insurance program</a:t>
            </a:r>
          </a:p>
          <a:p>
            <a:pPr lvl="2"/>
            <a:r>
              <a:rPr lang="en-US" altLang="en-US" sz="2400" dirty="0" smtClean="0"/>
              <a:t>Provide broad, comprehensive coverage for the JV</a:t>
            </a:r>
          </a:p>
          <a:p>
            <a:pPr lvl="2"/>
            <a:r>
              <a:rPr lang="en-US" altLang="en-US" sz="2400" dirty="0" smtClean="0"/>
              <a:t>Claim management services to manage / mitigate claims</a:t>
            </a:r>
          </a:p>
          <a:p>
            <a:pPr lvl="2"/>
            <a:r>
              <a:rPr lang="en-US" altLang="en-US" sz="2400" dirty="0" smtClean="0"/>
              <a:t>Loss Control services</a:t>
            </a:r>
          </a:p>
          <a:p>
            <a:endParaRPr lang="en-US" dirty="0"/>
          </a:p>
        </p:txBody>
      </p:sp>
    </p:spTree>
    <p:extLst>
      <p:ext uri="{BB962C8B-B14F-4D97-AF65-F5344CB8AC3E}">
        <p14:creationId xmlns:p14="http://schemas.microsoft.com/office/powerpoint/2010/main" val="30728936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Coverage </a:t>
            </a:r>
            <a:endParaRPr lang="en-US" dirty="0"/>
          </a:p>
        </p:txBody>
      </p:sp>
      <p:sp>
        <p:nvSpPr>
          <p:cNvPr id="3" name="TextBox 2"/>
          <p:cNvSpPr txBox="1"/>
          <p:nvPr/>
        </p:nvSpPr>
        <p:spPr>
          <a:xfrm>
            <a:off x="762000" y="1981200"/>
            <a:ext cx="7543800" cy="3231654"/>
          </a:xfrm>
          <a:prstGeom prst="rect">
            <a:avLst/>
          </a:prstGeom>
          <a:noFill/>
        </p:spPr>
        <p:txBody>
          <a:bodyPr wrap="square" rtlCol="0">
            <a:spAutoFit/>
          </a:bodyPr>
          <a:lstStyle/>
          <a:p>
            <a:pPr lvl="2"/>
            <a:r>
              <a:rPr lang="en-US" altLang="en-US" sz="2400" dirty="0" smtClean="0"/>
              <a:t>General Liability</a:t>
            </a:r>
          </a:p>
          <a:p>
            <a:pPr lvl="2"/>
            <a:r>
              <a:rPr lang="en-US" altLang="en-US" sz="2400" dirty="0" smtClean="0"/>
              <a:t>Excess / Umbrella</a:t>
            </a:r>
          </a:p>
          <a:p>
            <a:pPr lvl="2"/>
            <a:r>
              <a:rPr lang="en-US" altLang="en-US" sz="2400" dirty="0" smtClean="0"/>
              <a:t>Auto Liability</a:t>
            </a:r>
          </a:p>
          <a:p>
            <a:pPr lvl="2"/>
            <a:r>
              <a:rPr lang="en-US" altLang="en-US" sz="2400" dirty="0" smtClean="0"/>
              <a:t>Workers Compensation</a:t>
            </a:r>
          </a:p>
          <a:p>
            <a:pPr lvl="2"/>
            <a:r>
              <a:rPr lang="en-US" altLang="en-US" sz="2400" dirty="0" smtClean="0"/>
              <a:t>Professional / Pollution</a:t>
            </a:r>
          </a:p>
          <a:p>
            <a:pPr lvl="2"/>
            <a:r>
              <a:rPr lang="en-US" altLang="en-US" sz="2400" dirty="0" smtClean="0"/>
              <a:t>Builders’ Risk</a:t>
            </a:r>
          </a:p>
          <a:p>
            <a:pPr lvl="2"/>
            <a:r>
              <a:rPr lang="en-US" altLang="en-US" sz="2400" dirty="0" smtClean="0"/>
              <a:t>Subcontractor Default</a:t>
            </a:r>
          </a:p>
          <a:p>
            <a:endParaRPr lang="en-US" altLang="en-US" dirty="0" smtClean="0"/>
          </a:p>
          <a:p>
            <a:endParaRPr lang="en-US" dirty="0"/>
          </a:p>
        </p:txBody>
      </p:sp>
    </p:spTree>
    <p:extLst>
      <p:ext uri="{BB962C8B-B14F-4D97-AF65-F5344CB8AC3E}">
        <p14:creationId xmlns:p14="http://schemas.microsoft.com/office/powerpoint/2010/main" val="1542085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Specific Program</a:t>
            </a:r>
            <a:endParaRPr lang="en-US" dirty="0"/>
          </a:p>
        </p:txBody>
      </p:sp>
      <p:sp>
        <p:nvSpPr>
          <p:cNvPr id="4" name="TextBox 3"/>
          <p:cNvSpPr txBox="1"/>
          <p:nvPr/>
        </p:nvSpPr>
        <p:spPr>
          <a:xfrm>
            <a:off x="762000" y="1828800"/>
            <a:ext cx="7467600" cy="4893647"/>
          </a:xfrm>
          <a:prstGeom prst="rect">
            <a:avLst/>
          </a:prstGeom>
          <a:noFill/>
        </p:spPr>
        <p:txBody>
          <a:bodyPr wrap="square" rtlCol="0">
            <a:spAutoFit/>
          </a:bodyPr>
          <a:lstStyle/>
          <a:p>
            <a:r>
              <a:rPr lang="en-US" altLang="en-US" sz="2400" dirty="0" smtClean="0"/>
              <a:t>Benefits</a:t>
            </a:r>
          </a:p>
          <a:p>
            <a:pPr lvl="2"/>
            <a:r>
              <a:rPr lang="en-US" altLang="en-US" sz="2400" dirty="0" smtClean="0"/>
              <a:t>Liability claims tied to JV policy</a:t>
            </a:r>
          </a:p>
          <a:p>
            <a:pPr lvl="2"/>
            <a:r>
              <a:rPr lang="en-US" altLang="en-US" sz="2400" dirty="0" smtClean="0"/>
              <a:t>One claims adjuster</a:t>
            </a:r>
          </a:p>
          <a:p>
            <a:pPr lvl="2"/>
            <a:r>
              <a:rPr lang="en-US" altLang="en-US" sz="2400" dirty="0" smtClean="0"/>
              <a:t>Unified defense</a:t>
            </a:r>
          </a:p>
          <a:p>
            <a:pPr lvl="2"/>
            <a:r>
              <a:rPr lang="en-US" altLang="en-US" sz="2400" dirty="0" smtClean="0"/>
              <a:t>One source for certs</a:t>
            </a:r>
          </a:p>
          <a:p>
            <a:pPr lvl="2"/>
            <a:r>
              <a:rPr lang="en-US" altLang="en-US" sz="2400" dirty="0" smtClean="0"/>
              <a:t>Mutual coverage / limits</a:t>
            </a:r>
          </a:p>
          <a:p>
            <a:pPr lvl="2"/>
            <a:r>
              <a:rPr lang="en-US" altLang="en-US" sz="2400" dirty="0" smtClean="0"/>
              <a:t>Protect partner’s master programs</a:t>
            </a:r>
          </a:p>
          <a:p>
            <a:pPr lvl="2"/>
            <a:r>
              <a:rPr lang="en-US" altLang="en-US" sz="2400" dirty="0" smtClean="0"/>
              <a:t>Preserve workers compensation exclusive remedy defenses</a:t>
            </a:r>
          </a:p>
          <a:p>
            <a:pPr lvl="2"/>
            <a:r>
              <a:rPr lang="en-US" altLang="en-US" sz="2400" dirty="0" smtClean="0"/>
              <a:t>Prevent action – over claims</a:t>
            </a:r>
          </a:p>
          <a:p>
            <a:pPr lvl="2"/>
            <a:r>
              <a:rPr lang="en-US" altLang="en-US" sz="2400" dirty="0" smtClean="0"/>
              <a:t>Includes Work Comp Mod can be average of both members existing mod.</a:t>
            </a:r>
          </a:p>
          <a:p>
            <a:endParaRPr lang="en-US" sz="2400" dirty="0"/>
          </a:p>
        </p:txBody>
      </p:sp>
    </p:spTree>
    <p:extLst>
      <p:ext uri="{BB962C8B-B14F-4D97-AF65-F5344CB8AC3E}">
        <p14:creationId xmlns:p14="http://schemas.microsoft.com/office/powerpoint/2010/main" val="1737676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Specific Program</a:t>
            </a:r>
            <a:endParaRPr lang="en-US" dirty="0"/>
          </a:p>
        </p:txBody>
      </p:sp>
      <p:sp>
        <p:nvSpPr>
          <p:cNvPr id="3" name="TextBox 2"/>
          <p:cNvSpPr txBox="1"/>
          <p:nvPr/>
        </p:nvSpPr>
        <p:spPr>
          <a:xfrm>
            <a:off x="762000" y="1524000"/>
            <a:ext cx="7620000" cy="1754326"/>
          </a:xfrm>
          <a:prstGeom prst="rect">
            <a:avLst/>
          </a:prstGeom>
          <a:noFill/>
        </p:spPr>
        <p:txBody>
          <a:bodyPr wrap="square" rtlCol="0">
            <a:spAutoFit/>
          </a:bodyPr>
          <a:lstStyle/>
          <a:p>
            <a:r>
              <a:rPr lang="en-US" dirty="0" smtClean="0"/>
              <a:t>Project specific general liability policy includes the named insured joint venture, its partners,  members, co-employees or volunteer workers while preforming duties related to the conduct of the named insured’s business.</a:t>
            </a:r>
          </a:p>
          <a:p>
            <a:endParaRPr lang="en-US" dirty="0"/>
          </a:p>
          <a:p>
            <a:r>
              <a:rPr lang="en-US" dirty="0" smtClean="0"/>
              <a:t>A tail can be added to provide coverage for completed operations for the work of the venture and provide coverage to the partners of the venture.</a:t>
            </a:r>
            <a:endParaRPr lang="en-US" dirty="0"/>
          </a:p>
        </p:txBody>
      </p:sp>
    </p:spTree>
    <p:extLst>
      <p:ext uri="{BB962C8B-B14F-4D97-AF65-F5344CB8AC3E}">
        <p14:creationId xmlns:p14="http://schemas.microsoft.com/office/powerpoint/2010/main" val="575590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 Item Joint Venture</a:t>
            </a:r>
            <a:endParaRPr lang="en-US" dirty="0"/>
          </a:p>
        </p:txBody>
      </p:sp>
      <p:sp>
        <p:nvSpPr>
          <p:cNvPr id="3" name="TextBox 2"/>
          <p:cNvSpPr txBox="1"/>
          <p:nvPr/>
        </p:nvSpPr>
        <p:spPr>
          <a:xfrm>
            <a:off x="533400" y="1905000"/>
            <a:ext cx="8153400" cy="3970318"/>
          </a:xfrm>
          <a:prstGeom prst="rect">
            <a:avLst/>
          </a:prstGeom>
          <a:noFill/>
        </p:spPr>
        <p:txBody>
          <a:bodyPr wrap="square" rtlCol="0">
            <a:spAutoFit/>
          </a:bodyPr>
          <a:lstStyle/>
          <a:p>
            <a:r>
              <a:rPr lang="en-US" altLang="en-US" dirty="0" smtClean="0"/>
              <a:t>Benefits</a:t>
            </a:r>
          </a:p>
          <a:p>
            <a:pPr lvl="2"/>
            <a:r>
              <a:rPr lang="en-US" altLang="en-US" dirty="0" smtClean="0"/>
              <a:t>Costs</a:t>
            </a:r>
          </a:p>
          <a:p>
            <a:pPr lvl="2"/>
            <a:r>
              <a:rPr lang="en-US" altLang="en-US" dirty="0" smtClean="0"/>
              <a:t>Simple to accomplish</a:t>
            </a:r>
          </a:p>
          <a:p>
            <a:r>
              <a:rPr lang="en-US" altLang="en-US" dirty="0" smtClean="0"/>
              <a:t>Concerns</a:t>
            </a:r>
          </a:p>
          <a:p>
            <a:pPr lvl="2"/>
            <a:r>
              <a:rPr lang="en-US" altLang="en-US" dirty="0" smtClean="0"/>
              <a:t>Coordination of coverage issue – non-current coverage or limits</a:t>
            </a:r>
          </a:p>
          <a:p>
            <a:pPr lvl="2"/>
            <a:r>
              <a:rPr lang="en-US" altLang="en-US" dirty="0" smtClean="0"/>
              <a:t>More than one policy responding – claim coordination and costs</a:t>
            </a:r>
          </a:p>
          <a:p>
            <a:pPr lvl="2"/>
            <a:r>
              <a:rPr lang="en-US" altLang="en-US" dirty="0" smtClean="0"/>
              <a:t>Who responds to a claim against the JV only?</a:t>
            </a:r>
          </a:p>
          <a:p>
            <a:pPr lvl="2"/>
            <a:r>
              <a:rPr lang="en-US" altLang="en-US" dirty="0" smtClean="0"/>
              <a:t>Exhaustion of limits</a:t>
            </a:r>
          </a:p>
          <a:p>
            <a:pPr lvl="2"/>
            <a:r>
              <a:rPr lang="en-US" altLang="en-US" dirty="0" smtClean="0"/>
              <a:t>How to charge premiums</a:t>
            </a:r>
          </a:p>
          <a:p>
            <a:pPr lvl="2"/>
            <a:r>
              <a:rPr lang="en-US" altLang="en-US" dirty="0" smtClean="0"/>
              <a:t>Unequal deductible exposures</a:t>
            </a:r>
          </a:p>
          <a:p>
            <a:pPr lvl="2"/>
            <a:r>
              <a:rPr lang="en-US" altLang="en-US" dirty="0" smtClean="0"/>
              <a:t>Opens door for action-over claims</a:t>
            </a:r>
          </a:p>
          <a:p>
            <a:pPr lvl="2"/>
            <a:r>
              <a:rPr lang="en-US" altLang="en-US" dirty="0" smtClean="0"/>
              <a:t>May lose workers compensation exclusive remedy defense</a:t>
            </a:r>
          </a:p>
          <a:p>
            <a:pPr lvl="2"/>
            <a:r>
              <a:rPr lang="en-US" altLang="en-US" dirty="0" smtClean="0"/>
              <a:t>Completed operations for the joint venture including defense costs</a:t>
            </a:r>
          </a:p>
          <a:p>
            <a:endParaRPr lang="en-US" dirty="0"/>
          </a:p>
        </p:txBody>
      </p:sp>
    </p:spTree>
    <p:extLst>
      <p:ext uri="{BB962C8B-B14F-4D97-AF65-F5344CB8AC3E}">
        <p14:creationId xmlns:p14="http://schemas.microsoft.com/office/powerpoint/2010/main" val="436129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Line Item J/V</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57400"/>
            <a:ext cx="8382000" cy="30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9337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477" y="1550208"/>
            <a:ext cx="8180318" cy="5084508"/>
          </a:xfrm>
          <a:prstGeom prst="rect">
            <a:avLst/>
          </a:prstGeom>
          <a:solidFill>
            <a:schemeClr val="tx1"/>
          </a:solidFill>
          <a:ln>
            <a:noFill/>
          </a:ln>
          <a:extLst/>
        </p:spPr>
      </p:pic>
      <p:cxnSp>
        <p:nvCxnSpPr>
          <p:cNvPr id="4" name="Straight Arrow Connector 3"/>
          <p:cNvCxnSpPr/>
          <p:nvPr/>
        </p:nvCxnSpPr>
        <p:spPr>
          <a:xfrm>
            <a:off x="1371600" y="4087146"/>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Right Arrow 5"/>
          <p:cNvSpPr/>
          <p:nvPr/>
        </p:nvSpPr>
        <p:spPr>
          <a:xfrm>
            <a:off x="-990600" y="4087146"/>
            <a:ext cx="2362200" cy="256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1600200" y="4876800"/>
            <a:ext cx="1524000"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7162800" y="4087146"/>
            <a:ext cx="533400" cy="1281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5181600" y="5181600"/>
            <a:ext cx="4572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p:nvSpPr>
        <p:spPr>
          <a:xfrm>
            <a:off x="6096000" y="5181600"/>
            <a:ext cx="609600"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5111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5409"/>
            <a:ext cx="8801001"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a:xfrm>
            <a:off x="2057400" y="2895600"/>
            <a:ext cx="6858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3124200" y="2895600"/>
            <a:ext cx="9906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p:cNvSpPr/>
          <p:nvPr/>
        </p:nvSpPr>
        <p:spPr>
          <a:xfrm>
            <a:off x="3124200" y="457200"/>
            <a:ext cx="914400"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7086600" y="5410200"/>
            <a:ext cx="11430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5029200" y="5867400"/>
            <a:ext cx="7620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18625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203325"/>
            <a:ext cx="9105900" cy="445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a:xfrm>
            <a:off x="3200400" y="1371600"/>
            <a:ext cx="9906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84838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 y="438150"/>
            <a:ext cx="8864600" cy="598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a:xfrm>
            <a:off x="6934200" y="1676400"/>
            <a:ext cx="13716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2057400" y="2819400"/>
            <a:ext cx="685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p:cNvSpPr/>
          <p:nvPr/>
        </p:nvSpPr>
        <p:spPr>
          <a:xfrm>
            <a:off x="3200400" y="2819400"/>
            <a:ext cx="1066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2057400" y="4800600"/>
            <a:ext cx="14478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2057400" y="5105400"/>
            <a:ext cx="685800"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2057400" y="5105400"/>
            <a:ext cx="6858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2057400" y="5257800"/>
            <a:ext cx="1447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8909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9169400"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a:xfrm>
            <a:off x="381000" y="3886200"/>
            <a:ext cx="9906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3352800" y="3886200"/>
            <a:ext cx="1066800" cy="114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82083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55200" cy="693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a:xfrm>
            <a:off x="3962400" y="1447800"/>
            <a:ext cx="12954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7924800" y="1447800"/>
            <a:ext cx="11430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p:cNvSpPr/>
          <p:nvPr/>
        </p:nvSpPr>
        <p:spPr>
          <a:xfrm>
            <a:off x="914400" y="2590800"/>
            <a:ext cx="7620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2133600" y="2590800"/>
            <a:ext cx="11430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6996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40" y="767762"/>
            <a:ext cx="8946520" cy="461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a:xfrm>
            <a:off x="4267200" y="767762"/>
            <a:ext cx="838200" cy="222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2209800" y="1752600"/>
            <a:ext cx="9906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p:cNvSpPr/>
          <p:nvPr/>
        </p:nvSpPr>
        <p:spPr>
          <a:xfrm>
            <a:off x="531628" y="3317358"/>
            <a:ext cx="763772" cy="8736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381000" y="3276600"/>
            <a:ext cx="7620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4419600" y="3276600"/>
            <a:ext cx="990600" cy="114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685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350" y="-304800"/>
            <a:ext cx="11182350" cy="13119100"/>
          </a:xfrm>
          <a:prstGeom prst="rect">
            <a:avLst/>
          </a:prstGeom>
          <a:solidFill>
            <a:srgbClr val="FFFF00"/>
          </a:solidFill>
          <a:ln w="9525">
            <a:noFill/>
            <a:miter lim="800000"/>
            <a:headEnd/>
            <a:tailEnd/>
          </a:ln>
        </p:spPr>
      </p:pic>
      <p:cxnSp>
        <p:nvCxnSpPr>
          <p:cNvPr id="5" name="Straight Arrow Connector 4"/>
          <p:cNvCxnSpPr/>
          <p:nvPr/>
        </p:nvCxnSpPr>
        <p:spPr>
          <a:xfrm>
            <a:off x="-278296" y="49530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a:off x="6629400" y="5715000"/>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629400" y="5715000"/>
            <a:ext cx="762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Right Arrow 2"/>
          <p:cNvSpPr/>
          <p:nvPr/>
        </p:nvSpPr>
        <p:spPr>
          <a:xfrm>
            <a:off x="-533400" y="5715000"/>
            <a:ext cx="1169504"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656781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 to Managing Partner’s Policy</a:t>
            </a:r>
            <a:endParaRPr lang="en-US" dirty="0"/>
          </a:p>
        </p:txBody>
      </p:sp>
      <p:sp>
        <p:nvSpPr>
          <p:cNvPr id="3" name="TextBox 2"/>
          <p:cNvSpPr txBox="1"/>
          <p:nvPr/>
        </p:nvSpPr>
        <p:spPr>
          <a:xfrm>
            <a:off x="762000" y="1676400"/>
            <a:ext cx="7772400" cy="2862322"/>
          </a:xfrm>
          <a:prstGeom prst="rect">
            <a:avLst/>
          </a:prstGeom>
          <a:noFill/>
        </p:spPr>
        <p:txBody>
          <a:bodyPr wrap="square" rtlCol="0">
            <a:spAutoFit/>
          </a:bodyPr>
          <a:lstStyle/>
          <a:p>
            <a:r>
              <a:rPr lang="en-US" altLang="en-US" dirty="0" smtClean="0"/>
              <a:t>Benefits</a:t>
            </a:r>
          </a:p>
          <a:p>
            <a:pPr lvl="2"/>
            <a:r>
              <a:rPr lang="en-US" altLang="en-US" dirty="0" smtClean="0"/>
              <a:t>Easy and fast</a:t>
            </a:r>
          </a:p>
          <a:p>
            <a:pPr lvl="2"/>
            <a:r>
              <a:rPr lang="en-US" altLang="en-US" dirty="0" smtClean="0"/>
              <a:t>Only one policy responds</a:t>
            </a:r>
          </a:p>
          <a:p>
            <a:pPr lvl="2"/>
            <a:r>
              <a:rPr lang="en-US" altLang="en-US" dirty="0" smtClean="0"/>
              <a:t>Unified defense</a:t>
            </a:r>
          </a:p>
          <a:p>
            <a:r>
              <a:rPr lang="en-US" altLang="en-US" dirty="0" smtClean="0"/>
              <a:t>Concerns</a:t>
            </a:r>
          </a:p>
          <a:p>
            <a:pPr lvl="2"/>
            <a:r>
              <a:rPr lang="en-US" altLang="en-US" dirty="0" smtClean="0"/>
              <a:t>Managing partner’s limits are exposed to all JV claims</a:t>
            </a:r>
          </a:p>
          <a:p>
            <a:pPr lvl="2"/>
            <a:r>
              <a:rPr lang="en-US" altLang="en-US" dirty="0" smtClean="0"/>
              <a:t>Managing partner’s policy may not cover other partner(s) as additional insureds</a:t>
            </a:r>
          </a:p>
          <a:p>
            <a:pPr lvl="2"/>
            <a:r>
              <a:rPr lang="en-US" altLang="en-US" dirty="0" smtClean="0"/>
              <a:t>No completed operations coverage for minority partner.</a:t>
            </a:r>
          </a:p>
          <a:p>
            <a:endParaRPr lang="en-US" dirty="0"/>
          </a:p>
        </p:txBody>
      </p:sp>
    </p:spTree>
    <p:extLst>
      <p:ext uri="{BB962C8B-B14F-4D97-AF65-F5344CB8AC3E}">
        <p14:creationId xmlns:p14="http://schemas.microsoft.com/office/powerpoint/2010/main" val="3852150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Venture Insurance</a:t>
            </a:r>
            <a:endParaRPr lang="en-US" dirty="0"/>
          </a:p>
        </p:txBody>
      </p:sp>
      <p:sp>
        <p:nvSpPr>
          <p:cNvPr id="3" name="TextBox 2"/>
          <p:cNvSpPr txBox="1"/>
          <p:nvPr/>
        </p:nvSpPr>
        <p:spPr>
          <a:xfrm>
            <a:off x="1143000" y="1828800"/>
            <a:ext cx="6705600" cy="523220"/>
          </a:xfrm>
          <a:prstGeom prst="rect">
            <a:avLst/>
          </a:prstGeom>
          <a:noFill/>
        </p:spPr>
        <p:txBody>
          <a:bodyPr wrap="square" rtlCol="0">
            <a:spAutoFit/>
          </a:bodyPr>
          <a:lstStyle/>
          <a:p>
            <a:r>
              <a:rPr lang="en-US" sz="2800" dirty="0" smtClean="0"/>
              <a:t>Do Nothing!</a:t>
            </a:r>
            <a:endParaRPr lang="en-US" sz="2800" dirty="0"/>
          </a:p>
        </p:txBody>
      </p:sp>
    </p:spTree>
    <p:extLst>
      <p:ext uri="{BB962C8B-B14F-4D97-AF65-F5344CB8AC3E}">
        <p14:creationId xmlns:p14="http://schemas.microsoft.com/office/powerpoint/2010/main" val="4013729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JV Administration</a:t>
            </a:r>
            <a:endParaRPr lang="en-US" dirty="0"/>
          </a:p>
        </p:txBody>
      </p:sp>
      <p:sp>
        <p:nvSpPr>
          <p:cNvPr id="3" name="TextBox 2"/>
          <p:cNvSpPr txBox="1"/>
          <p:nvPr/>
        </p:nvSpPr>
        <p:spPr>
          <a:xfrm>
            <a:off x="533400" y="1981200"/>
            <a:ext cx="7772400" cy="3416320"/>
          </a:xfrm>
          <a:prstGeom prst="rect">
            <a:avLst/>
          </a:prstGeom>
          <a:noFill/>
        </p:spPr>
        <p:txBody>
          <a:bodyPr wrap="square" rtlCol="0">
            <a:spAutoFit/>
          </a:bodyPr>
          <a:lstStyle/>
          <a:p>
            <a:pPr lvl="2"/>
            <a:r>
              <a:rPr lang="en-US" altLang="en-US" dirty="0" smtClean="0"/>
              <a:t>Identify risks of the project </a:t>
            </a:r>
          </a:p>
          <a:p>
            <a:pPr lvl="2"/>
            <a:r>
              <a:rPr lang="en-US" altLang="en-US" dirty="0" smtClean="0"/>
              <a:t>Subcontract administration</a:t>
            </a:r>
          </a:p>
          <a:p>
            <a:pPr lvl="2"/>
            <a:r>
              <a:rPr lang="en-US" altLang="en-US" dirty="0" smtClean="0"/>
              <a:t>Subcontract certificates of insurance</a:t>
            </a:r>
          </a:p>
          <a:p>
            <a:pPr lvl="2"/>
            <a:r>
              <a:rPr lang="en-US" altLang="en-US" dirty="0" smtClean="0"/>
              <a:t>JV agreements</a:t>
            </a:r>
          </a:p>
          <a:p>
            <a:pPr lvl="3"/>
            <a:r>
              <a:rPr lang="en-US" altLang="en-US" dirty="0" smtClean="0"/>
              <a:t>Conflict Resolution - vote by % share or complete consensus. (What if lead partner wants to make a business decision best for the lead partner’s business but not best for the JV)</a:t>
            </a:r>
          </a:p>
          <a:p>
            <a:pPr lvl="3"/>
            <a:r>
              <a:rPr lang="en-US" altLang="en-US" dirty="0" smtClean="0"/>
              <a:t>Clearly outline the insurance structure and procurement responsibility in the JV Agreement</a:t>
            </a:r>
          </a:p>
          <a:p>
            <a:pPr lvl="2"/>
            <a:r>
              <a:rPr lang="en-US" altLang="en-US" dirty="0" smtClean="0"/>
              <a:t>Administration (auto ID cards, payroll, leased equipment from the partner to the JV)</a:t>
            </a:r>
          </a:p>
          <a:p>
            <a:endParaRPr lang="en-US" dirty="0"/>
          </a:p>
        </p:txBody>
      </p:sp>
    </p:spTree>
    <p:extLst>
      <p:ext uri="{BB962C8B-B14F-4D97-AF65-F5344CB8AC3E}">
        <p14:creationId xmlns:p14="http://schemas.microsoft.com/office/powerpoint/2010/main" val="32519315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decide what to do</a:t>
            </a:r>
            <a:endParaRPr lang="en-US" dirty="0"/>
          </a:p>
        </p:txBody>
      </p:sp>
      <p:sp>
        <p:nvSpPr>
          <p:cNvPr id="3" name="TextBox 2"/>
          <p:cNvSpPr txBox="1"/>
          <p:nvPr/>
        </p:nvSpPr>
        <p:spPr>
          <a:xfrm>
            <a:off x="685800" y="1752600"/>
            <a:ext cx="7924800" cy="2308324"/>
          </a:xfrm>
          <a:prstGeom prst="rect">
            <a:avLst/>
          </a:prstGeom>
          <a:noFill/>
        </p:spPr>
        <p:txBody>
          <a:bodyPr wrap="square" rtlCol="0">
            <a:spAutoFit/>
          </a:bodyPr>
          <a:lstStyle/>
          <a:p>
            <a:r>
              <a:rPr lang="en-US" dirty="0" smtClean="0"/>
              <a:t>Who preforms the work?</a:t>
            </a:r>
          </a:p>
          <a:p>
            <a:endParaRPr lang="en-US" dirty="0"/>
          </a:p>
          <a:p>
            <a:r>
              <a:rPr lang="en-US" dirty="0" smtClean="0"/>
              <a:t>	1) The joint ventures employees preform most of the work.  </a:t>
            </a:r>
          </a:p>
          <a:p>
            <a:endParaRPr lang="en-US" dirty="0"/>
          </a:p>
          <a:p>
            <a:r>
              <a:rPr lang="en-US" dirty="0" smtClean="0"/>
              <a:t>	2) The joint venture partners preform the work or sublet the work.</a:t>
            </a:r>
          </a:p>
          <a:p>
            <a:r>
              <a:rPr lang="en-US" dirty="0"/>
              <a:t>	</a:t>
            </a:r>
            <a:r>
              <a:rPr lang="en-US" dirty="0" smtClean="0"/>
              <a:t>     This is a line item joint venture.</a:t>
            </a:r>
          </a:p>
          <a:p>
            <a:endParaRPr lang="en-US" dirty="0"/>
          </a:p>
          <a:p>
            <a:r>
              <a:rPr lang="en-US" dirty="0" smtClean="0"/>
              <a:t>	3) the joint venture sublets the work directly to subcontractors.</a:t>
            </a:r>
            <a:endParaRPr lang="en-US" dirty="0"/>
          </a:p>
        </p:txBody>
      </p:sp>
    </p:spTree>
    <p:extLst>
      <p:ext uri="{BB962C8B-B14F-4D97-AF65-F5344CB8AC3E}">
        <p14:creationId xmlns:p14="http://schemas.microsoft.com/office/powerpoint/2010/main" val="4149646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 Operations</a:t>
            </a:r>
            <a:endParaRPr lang="en-US" dirty="0"/>
          </a:p>
        </p:txBody>
      </p:sp>
      <p:sp>
        <p:nvSpPr>
          <p:cNvPr id="3" name="TextBox 2"/>
          <p:cNvSpPr txBox="1"/>
          <p:nvPr/>
        </p:nvSpPr>
        <p:spPr>
          <a:xfrm>
            <a:off x="533400" y="2133600"/>
            <a:ext cx="8153400" cy="4801314"/>
          </a:xfrm>
          <a:prstGeom prst="rect">
            <a:avLst/>
          </a:prstGeom>
          <a:noFill/>
        </p:spPr>
        <p:txBody>
          <a:bodyPr wrap="square" rtlCol="0">
            <a:spAutoFit/>
          </a:bodyPr>
          <a:lstStyle/>
          <a:p>
            <a:r>
              <a:rPr lang="en-US" dirty="0" smtClean="0"/>
              <a:t>What is different about completed operations coverage?</a:t>
            </a:r>
          </a:p>
          <a:p>
            <a:r>
              <a:rPr lang="en-US" dirty="0"/>
              <a:t> 	</a:t>
            </a:r>
          </a:p>
          <a:p>
            <a:r>
              <a:rPr lang="en-US" dirty="0" smtClean="0"/>
              <a:t>	1) A dedicated join venture policy should include a tail until the tolling of 	     the stature of limitations.</a:t>
            </a:r>
          </a:p>
          <a:p>
            <a:endParaRPr lang="en-US" dirty="0"/>
          </a:p>
          <a:p>
            <a:r>
              <a:rPr lang="en-US" dirty="0" smtClean="0"/>
              <a:t>	2) If added to the policy of one of the venture partners it must remain 	     scheduled on both partners primary policies until tolling of the statute.</a:t>
            </a:r>
          </a:p>
          <a:p>
            <a:endParaRPr lang="en-US" dirty="0"/>
          </a:p>
          <a:p>
            <a:r>
              <a:rPr lang="en-US" dirty="0" smtClean="0"/>
              <a:t>	3) A line item joint venture requires all partners to continue to name the 	     joint venture until statute of limitations or repose.</a:t>
            </a:r>
          </a:p>
          <a:p>
            <a:endParaRPr lang="en-US" dirty="0"/>
          </a:p>
          <a:p>
            <a:r>
              <a:rPr lang="en-US" dirty="0" smtClean="0"/>
              <a:t>	4) Can you get completed operations coverage for “your interest” in prior 	     joint ventures?  And don’t forget the excess coverage too.  Even if its 	     follow form!</a:t>
            </a:r>
          </a:p>
          <a:p>
            <a:r>
              <a:rPr lang="en-US" dirty="0"/>
              <a:t>	</a:t>
            </a:r>
            <a:endParaRPr lang="en-US" dirty="0" smtClean="0"/>
          </a:p>
          <a:p>
            <a:endParaRPr lang="en-US" dirty="0"/>
          </a:p>
          <a:p>
            <a:endParaRPr lang="en-US" dirty="0"/>
          </a:p>
        </p:txBody>
      </p:sp>
    </p:spTree>
    <p:extLst>
      <p:ext uri="{BB962C8B-B14F-4D97-AF65-F5344CB8AC3E}">
        <p14:creationId xmlns:p14="http://schemas.microsoft.com/office/powerpoint/2010/main" val="3496354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 Operations</a:t>
            </a:r>
            <a:endParaRPr lang="en-US" dirty="0"/>
          </a:p>
        </p:txBody>
      </p:sp>
      <p:sp>
        <p:nvSpPr>
          <p:cNvPr id="3" name="TextBox 2"/>
          <p:cNvSpPr txBox="1"/>
          <p:nvPr/>
        </p:nvSpPr>
        <p:spPr>
          <a:xfrm>
            <a:off x="533400" y="2133600"/>
            <a:ext cx="8153400" cy="3139321"/>
          </a:xfrm>
          <a:prstGeom prst="rect">
            <a:avLst/>
          </a:prstGeom>
          <a:noFill/>
        </p:spPr>
        <p:txBody>
          <a:bodyPr wrap="square" rtlCol="0">
            <a:spAutoFit/>
          </a:bodyPr>
          <a:lstStyle/>
          <a:p>
            <a:r>
              <a:rPr lang="en-US" dirty="0"/>
              <a:t>EXHIBIT VII.D.6</a:t>
            </a:r>
          </a:p>
          <a:p>
            <a:r>
              <a:rPr lang="en-US" dirty="0"/>
              <a:t>COMPLETED OPERATIONS COVERAGE FOR PAST JOINT VENTURES</a:t>
            </a:r>
          </a:p>
          <a:p>
            <a:r>
              <a:rPr lang="en-US" dirty="0"/>
              <a:t>The following is added to Section II—Who Is an Insured:</a:t>
            </a:r>
          </a:p>
          <a:p>
            <a:r>
              <a:rPr lang="en-US" dirty="0"/>
              <a:t>5. With respect to the "products-completed operations hazard," you are an insured for your liability arising out of the conduct of the partnerships(s) or joint venture(s) listed in the schedule below. This coverage will not inure to the benefit of any party except you.</a:t>
            </a:r>
          </a:p>
          <a:p>
            <a:r>
              <a:rPr lang="en-US" dirty="0"/>
              <a:t>Insured Partnerships/Joint Ventures:</a:t>
            </a:r>
          </a:p>
          <a:p>
            <a:r>
              <a:rPr lang="en-US" dirty="0"/>
              <a:t>___________________________________</a:t>
            </a:r>
          </a:p>
          <a:p>
            <a:r>
              <a:rPr lang="en-US" dirty="0"/>
              <a:t>___________________________________</a:t>
            </a:r>
          </a:p>
          <a:p>
            <a:r>
              <a:rPr lang="en-US" dirty="0"/>
              <a:t>___________________________________</a:t>
            </a:r>
          </a:p>
        </p:txBody>
      </p:sp>
    </p:spTree>
    <p:extLst>
      <p:ext uri="{BB962C8B-B14F-4D97-AF65-F5344CB8AC3E}">
        <p14:creationId xmlns:p14="http://schemas.microsoft.com/office/powerpoint/2010/main" val="3314914183"/>
      </p:ext>
    </p:extLst>
  </p:cSld>
  <p:clrMapOvr>
    <a:masterClrMapping/>
  </p:clrMapOvr>
</p:sld>
</file>

<file path=ppt/theme/theme1.xml><?xml version="1.0" encoding="utf-8"?>
<a:theme xmlns:a="http://schemas.openxmlformats.org/drawingml/2006/main" name="Office Them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TotalTime>
  <Words>772</Words>
  <Application>Microsoft Office PowerPoint</Application>
  <PresentationFormat>On-screen Show (4:3)</PresentationFormat>
  <Paragraphs>121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JOINT VENTURES</vt:lpstr>
      <vt:lpstr>                  Why Joint Ventures                  </vt:lpstr>
      <vt:lpstr>Joint Ventures</vt:lpstr>
      <vt:lpstr>Types of Joint Ventures</vt:lpstr>
      <vt:lpstr>Joint Venture Insurance Goals</vt:lpstr>
      <vt:lpstr>Coverage </vt:lpstr>
      <vt:lpstr>Project Specific Program</vt:lpstr>
      <vt:lpstr>Project Specific Program</vt:lpstr>
      <vt:lpstr>Line Item Joint Venture</vt:lpstr>
      <vt:lpstr>Example of Line Item J/V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 to Managing Partner’s Policy</vt:lpstr>
      <vt:lpstr>Joint Venture Insurance</vt:lpstr>
      <vt:lpstr>JV Administration</vt:lpstr>
      <vt:lpstr>How to decide what to do</vt:lpstr>
      <vt:lpstr>Completed Operations</vt:lpstr>
      <vt:lpstr>Completed Operations</vt:lpstr>
    </vt:vector>
  </TitlesOfParts>
  <Company>Willis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VENTURES</dc:title>
  <dc:creator>Hart, Ed</dc:creator>
  <cp:lastModifiedBy>Hart, Ed</cp:lastModifiedBy>
  <cp:revision>23</cp:revision>
  <dcterms:created xsi:type="dcterms:W3CDTF">2018-02-01T21:23:20Z</dcterms:created>
  <dcterms:modified xsi:type="dcterms:W3CDTF">2018-09-26T16:45:08Z</dcterms:modified>
</cp:coreProperties>
</file>