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277"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1681833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2771675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52572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2139234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147081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2187102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4085038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3321660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247457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215655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4AB30F-F0CE-4B64-A503-3CFF75D93D04}"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D13E1A-C19F-4054-98FC-15A826BCC434}" type="slidenum">
              <a:rPr lang="en-US" smtClean="0"/>
              <a:t>‹#›</a:t>
            </a:fld>
            <a:endParaRPr lang="en-US" dirty="0"/>
          </a:p>
        </p:txBody>
      </p:sp>
    </p:spTree>
    <p:extLst>
      <p:ext uri="{BB962C8B-B14F-4D97-AF65-F5344CB8AC3E}">
        <p14:creationId xmlns:p14="http://schemas.microsoft.com/office/powerpoint/2010/main" val="1002104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AB30F-F0CE-4B64-A503-3CFF75D93D04}" type="datetimeFigureOut">
              <a:rPr lang="en-US" smtClean="0"/>
              <a:t>9/26/2018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13E1A-C19F-4054-98FC-15A826BCC434}" type="slidenum">
              <a:rPr lang="en-US" smtClean="0"/>
              <a:t>‹#›</a:t>
            </a:fld>
            <a:endParaRPr lang="en-US" dirty="0"/>
          </a:p>
        </p:txBody>
      </p:sp>
    </p:spTree>
    <p:extLst>
      <p:ext uri="{BB962C8B-B14F-4D97-AF65-F5344CB8AC3E}">
        <p14:creationId xmlns:p14="http://schemas.microsoft.com/office/powerpoint/2010/main" val="1386126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Contractors need </a:t>
            </a:r>
            <a:br>
              <a:rPr lang="en-US" dirty="0" smtClean="0"/>
            </a:br>
            <a:r>
              <a:rPr lang="en-US" dirty="0" smtClean="0"/>
              <a:t>D&amp;O</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13164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What is D&amp;O Coverage?</a:t>
            </a:r>
          </a:p>
          <a:p>
            <a:endParaRPr lang="en-US" dirty="0"/>
          </a:p>
          <a:p>
            <a:pPr lvl="1"/>
            <a:r>
              <a:rPr lang="en-US" dirty="0" smtClean="0"/>
              <a:t>A side: </a:t>
            </a:r>
            <a:r>
              <a:rPr lang="en-US" dirty="0"/>
              <a:t>liability coverage for individual directors and officers of the parent organization (termed “directors and officers liability insurance</a:t>
            </a:r>
            <a:r>
              <a:rPr lang="en-US" dirty="0" smtClean="0"/>
              <a:t>”).</a:t>
            </a:r>
          </a:p>
          <a:p>
            <a:pPr lvl="1"/>
            <a:r>
              <a:rPr lang="en-US" dirty="0"/>
              <a:t>”As noted above, Side A of a D&amp;O policy insures losses that are not indemnified by the corporate entity, a situation most frequently occurring (1) when the corporate entity is financially unable to indemnify its directors and officers, (2) when the defendant directors and officers must pay a settlement or judgment in a shareholder derivative lawsuit or (3) when a claim is made against directors and officers for which, according to its bylaws or the applicable statute, the corporation is not required to provide indemnification.</a:t>
            </a:r>
            <a:r>
              <a:rPr lang="en-US" dirty="0" smtClean="0"/>
              <a:t/>
            </a:r>
            <a:br>
              <a:rPr lang="en-US" dirty="0" smtClean="0"/>
            </a:br>
            <a:endParaRPr lang="en-US" dirty="0" smtClean="0"/>
          </a:p>
        </p:txBody>
      </p:sp>
    </p:spTree>
    <p:extLst>
      <p:ext uri="{BB962C8B-B14F-4D97-AF65-F5344CB8AC3E}">
        <p14:creationId xmlns:p14="http://schemas.microsoft.com/office/powerpoint/2010/main" val="3421824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normAutofit lnSpcReduction="10000"/>
          </a:bodyPr>
          <a:lstStyle/>
          <a:p>
            <a:pPr lvl="1"/>
            <a:r>
              <a:rPr lang="en-US" dirty="0" smtClean="0"/>
              <a:t>B side: is corporate reimbursement coverage, which reimburses the parent organization for payments it is legally obligated (or permitted) to make in indemnifying its directors and officers for liability claims made against the directors and officers.</a:t>
            </a:r>
          </a:p>
          <a:p>
            <a:pPr lvl="1"/>
            <a:endParaRPr lang="en-US" dirty="0" smtClean="0"/>
          </a:p>
          <a:p>
            <a:pPr lvl="1"/>
            <a:r>
              <a:rPr lang="en-US" dirty="0" smtClean="0"/>
              <a:t>C side: </a:t>
            </a:r>
            <a:r>
              <a:rPr lang="en-US" dirty="0"/>
              <a:t>is coverage for the parent organization for claims relating to the securities of the corporation, also termed “entity securities coverage</a:t>
            </a:r>
            <a:r>
              <a:rPr lang="en-US" dirty="0" smtClean="0"/>
              <a:t>.”</a:t>
            </a:r>
            <a:endParaRPr lang="en-US" dirty="0"/>
          </a:p>
        </p:txBody>
      </p:sp>
    </p:spTree>
    <p:extLst>
      <p:ext uri="{BB962C8B-B14F-4D97-AF65-F5344CB8AC3E}">
        <p14:creationId xmlns:p14="http://schemas.microsoft.com/office/powerpoint/2010/main" val="2211803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lstStyle/>
          <a:p>
            <a:r>
              <a:rPr lang="en-US" dirty="0" smtClean="0"/>
              <a:t>It’s not just for securities related transactions.</a:t>
            </a:r>
          </a:p>
          <a:p>
            <a:r>
              <a:rPr lang="en-US" dirty="0" smtClean="0"/>
              <a:t>“I’m not publically traded!”</a:t>
            </a:r>
          </a:p>
          <a:p>
            <a:r>
              <a:rPr lang="en-US" dirty="0" smtClean="0"/>
              <a:t>“I am the sole shareholder.”</a:t>
            </a:r>
          </a:p>
          <a:p>
            <a:r>
              <a:rPr lang="en-US" dirty="0" smtClean="0"/>
              <a:t>“This is a family business.”</a:t>
            </a:r>
          </a:p>
          <a:p>
            <a:r>
              <a:rPr lang="en-US" dirty="0" smtClean="0"/>
              <a:t>So what can happen – Never ask “What can happen – you will find out!</a:t>
            </a:r>
            <a:endParaRPr lang="en-US" dirty="0"/>
          </a:p>
        </p:txBody>
      </p:sp>
    </p:spTree>
    <p:extLst>
      <p:ext uri="{BB962C8B-B14F-4D97-AF65-F5344CB8AC3E}">
        <p14:creationId xmlns:p14="http://schemas.microsoft.com/office/powerpoint/2010/main" val="1817876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lstStyle/>
          <a:p>
            <a:r>
              <a:rPr lang="en-US" dirty="0" smtClean="0"/>
              <a:t>Shareholder claims		46%</a:t>
            </a:r>
          </a:p>
          <a:p>
            <a:r>
              <a:rPr lang="en-US" dirty="0" smtClean="0"/>
              <a:t>Client Claims			33%</a:t>
            </a:r>
          </a:p>
          <a:p>
            <a:r>
              <a:rPr lang="en-US" dirty="0" smtClean="0"/>
              <a:t>Vendor Claims			21%</a:t>
            </a:r>
            <a:endParaRPr lang="en-US" dirty="0"/>
          </a:p>
        </p:txBody>
      </p:sp>
    </p:spTree>
    <p:extLst>
      <p:ext uri="{BB962C8B-B14F-4D97-AF65-F5344CB8AC3E}">
        <p14:creationId xmlns:p14="http://schemas.microsoft.com/office/powerpoint/2010/main" val="3022807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Scenario: </a:t>
            </a:r>
            <a:r>
              <a:rPr lang="en-US" dirty="0"/>
              <a:t>ABC Corp. is a privately-held family business engaged in the distribution of lighting equipment. When ABC experienced an upswing in profits due to high production and sales, the majority shareholders voted to approve a large compensation package for the CEO, who is the family patriarch and founder of ABC Corp. Mr. Jones is a 20% shareholder in ABC Corp. and is a distant cousin of the CEO. Mr. Jones was upset, as he felt that the majority shareholders, the three children of the CEO, were siphoning off the recent corporate earnings through the high compensation package and left Mr. Jones with little reward. Mr. Jones filed a lawsuit alleging breach of fiduciary duty and minority shareholder oppression.</a:t>
            </a:r>
          </a:p>
          <a:p>
            <a:r>
              <a:rPr lang="en-US" b="1" i="1" dirty="0"/>
              <a:t>Outcome:</a:t>
            </a:r>
            <a:r>
              <a:rPr lang="en-US" i="1" dirty="0"/>
              <a:t> After incurring $75,000 in lawsuit defense costs, ABC agreed to pay Mr. Jones $200,000 representing a percentage of the increased profits.</a:t>
            </a:r>
            <a:endParaRPr lang="en-US" dirty="0"/>
          </a:p>
          <a:p>
            <a:endParaRPr lang="en-US" dirty="0"/>
          </a:p>
        </p:txBody>
      </p:sp>
    </p:spTree>
    <p:extLst>
      <p:ext uri="{BB962C8B-B14F-4D97-AF65-F5344CB8AC3E}">
        <p14:creationId xmlns:p14="http://schemas.microsoft.com/office/powerpoint/2010/main" val="778428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Interference with Business Relations: During a press conference the president of a service company stated that the success of his company was due in large part to a competitor’s lack of customer service and inferior product. The competitor filed suit alleging that the president had negligently interfered with business relations. The jury agreed and awarded the competitor $2 million in damages. The attorneys’ fees for this case amounted to $150,000.</a:t>
            </a:r>
            <a:endParaRPr lang="en-US" dirty="0"/>
          </a:p>
        </p:txBody>
      </p:sp>
    </p:spTree>
    <p:extLst>
      <p:ext uri="{BB962C8B-B14F-4D97-AF65-F5344CB8AC3E}">
        <p14:creationId xmlns:p14="http://schemas.microsoft.com/office/powerpoint/2010/main" val="241581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 Supplier Detrimental Reliance: A retailer advised one of its suppliers that it ought to increase inventory because business was expected to increase significantly. Business did increase for the retailer but it decided to use a different supplier for the increased inventory. The original supplied sued the retailer alleging that he relied on the retailer’s promise of more business and suffered damages as a result of having relied on that promise. The matter was eventually settled for $500,000.</a:t>
            </a:r>
            <a:endParaRPr lang="en-US" dirty="0"/>
          </a:p>
        </p:txBody>
      </p:sp>
    </p:spTree>
    <p:extLst>
      <p:ext uri="{BB962C8B-B14F-4D97-AF65-F5344CB8AC3E}">
        <p14:creationId xmlns:p14="http://schemas.microsoft.com/office/powerpoint/2010/main" val="3697781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 employee of an excavation company was fatally injured after accidentally digging into electrical cabling. WorkCover investigated the circumstances surrounding the fatality and the Office of Public Prosecution served a Charge Sheet and Summons on the excavation company, alleging the company had breached various sections of the Work Health and Safety Act. The organization vigorously defended the action for three years and the Office of Public Prosecution subsequently discontinued the matter; however Defense Costs of $343,000 were incurred.</a:t>
            </a:r>
            <a:endParaRPr lang="en-US" dirty="0"/>
          </a:p>
        </p:txBody>
      </p:sp>
    </p:spTree>
    <p:extLst>
      <p:ext uri="{BB962C8B-B14F-4D97-AF65-F5344CB8AC3E}">
        <p14:creationId xmlns:p14="http://schemas.microsoft.com/office/powerpoint/2010/main" val="3752913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Contractors need D&amp;O</a:t>
            </a:r>
            <a:endParaRPr lang="en-US" dirty="0"/>
          </a:p>
        </p:txBody>
      </p:sp>
      <p:sp>
        <p:nvSpPr>
          <p:cNvPr id="3" name="Content Placeholder 2"/>
          <p:cNvSpPr>
            <a:spLocks noGrp="1"/>
          </p:cNvSpPr>
          <p:nvPr>
            <p:ph idx="1"/>
          </p:nvPr>
        </p:nvSpPr>
        <p:spPr/>
        <p:txBody>
          <a:bodyPr/>
          <a:lstStyle/>
          <a:p>
            <a:r>
              <a:rPr lang="en-US" dirty="0" smtClean="0"/>
              <a:t>Executive Risk – It’s D&amp;O and more</a:t>
            </a:r>
          </a:p>
          <a:p>
            <a:endParaRPr lang="en-US" dirty="0"/>
          </a:p>
          <a:p>
            <a:pPr lvl="1"/>
            <a:r>
              <a:rPr lang="en-US" dirty="0" smtClean="0"/>
              <a:t>Add Employment Practices</a:t>
            </a:r>
          </a:p>
          <a:p>
            <a:pPr lvl="1"/>
            <a:r>
              <a:rPr lang="en-US" dirty="0" smtClean="0"/>
              <a:t>Add Crime</a:t>
            </a:r>
          </a:p>
          <a:p>
            <a:pPr lvl="1"/>
            <a:r>
              <a:rPr lang="en-US" dirty="0" smtClean="0"/>
              <a:t>In some cases add Cyber</a:t>
            </a:r>
            <a:endParaRPr lang="en-US" dirty="0"/>
          </a:p>
        </p:txBody>
      </p:sp>
    </p:spTree>
    <p:extLst>
      <p:ext uri="{BB962C8B-B14F-4D97-AF65-F5344CB8AC3E}">
        <p14:creationId xmlns:p14="http://schemas.microsoft.com/office/powerpoint/2010/main" val="1820180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544</Words>
  <Application>Microsoft Office PowerPoint</Application>
  <PresentationFormat>On-screen Show (4:3)</PresentationFormat>
  <Paragraphs>35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Why Contractors need  D&amp;O</vt:lpstr>
      <vt:lpstr>Why Contractors need D&amp;O</vt:lpstr>
      <vt:lpstr>Why Contractors need D&amp;O</vt:lpstr>
      <vt:lpstr>Why Contractors need D&amp;O</vt:lpstr>
      <vt:lpstr>Why Contractors need D&amp;O</vt:lpstr>
      <vt:lpstr>Why Contractors need D&amp;O</vt:lpstr>
      <vt:lpstr>Why Contractors need D&amp;O</vt:lpstr>
      <vt:lpstr>Why Contractors need D&amp;O</vt:lpstr>
      <vt:lpstr>Why Contractors need D&amp;O</vt:lpstr>
      <vt:lpstr>Why Contractors need D&amp;O</vt:lpstr>
    </vt:vector>
  </TitlesOfParts>
  <Company>Willis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Contractors need  D&amp;O</dc:title>
  <dc:creator>Hart, Ed</dc:creator>
  <cp:lastModifiedBy>Hart, Ed</cp:lastModifiedBy>
  <cp:revision>7</cp:revision>
  <dcterms:created xsi:type="dcterms:W3CDTF">2018-05-21T14:56:31Z</dcterms:created>
  <dcterms:modified xsi:type="dcterms:W3CDTF">2018-09-26T16:45:45Z</dcterms:modified>
</cp:coreProperties>
</file>